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png&amp;ehk=XUSkfD7zyUKoZF2"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1" r:id="rId5"/>
    <p:sldMasterId id="2147484473" r:id="rId6"/>
    <p:sldMasterId id="2147484497" r:id="rId7"/>
    <p:sldMasterId id="2147484523" r:id="rId8"/>
  </p:sldMasterIdLst>
  <p:notesMasterIdLst>
    <p:notesMasterId r:id="rId36"/>
  </p:notesMasterIdLst>
  <p:handoutMasterIdLst>
    <p:handoutMasterId r:id="rId37"/>
  </p:handoutMasterIdLst>
  <p:sldIdLst>
    <p:sldId id="1487" r:id="rId9"/>
    <p:sldId id="1488" r:id="rId10"/>
    <p:sldId id="1489" r:id="rId11"/>
    <p:sldId id="1491" r:id="rId12"/>
    <p:sldId id="1492" r:id="rId13"/>
    <p:sldId id="1493" r:id="rId14"/>
    <p:sldId id="1510" r:id="rId15"/>
    <p:sldId id="1511" r:id="rId16"/>
    <p:sldId id="1512" r:id="rId17"/>
    <p:sldId id="1513" r:id="rId18"/>
    <p:sldId id="1514" r:id="rId19"/>
    <p:sldId id="1494" r:id="rId20"/>
    <p:sldId id="1495" r:id="rId21"/>
    <p:sldId id="1515" r:id="rId22"/>
    <p:sldId id="1507" r:id="rId23"/>
    <p:sldId id="1506" r:id="rId24"/>
    <p:sldId id="1497" r:id="rId25"/>
    <p:sldId id="1498" r:id="rId26"/>
    <p:sldId id="1499" r:id="rId27"/>
    <p:sldId id="1500" r:id="rId28"/>
    <p:sldId id="1501" r:id="rId29"/>
    <p:sldId id="1502" r:id="rId30"/>
    <p:sldId id="1503" r:id="rId31"/>
    <p:sldId id="1505" r:id="rId32"/>
    <p:sldId id="1504" r:id="rId33"/>
    <p:sldId id="1508" r:id="rId34"/>
    <p:sldId id="1509"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Ahmed Farag" initials="AF"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5" autoAdjust="0"/>
    <p:restoredTop sz="89726" autoAdjust="0"/>
  </p:normalViewPr>
  <p:slideViewPr>
    <p:cSldViewPr>
      <p:cViewPr>
        <p:scale>
          <a:sx n="112" d="100"/>
          <a:sy n="112" d="100"/>
        </p:scale>
        <p:origin x="936" y="2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0" d="100"/>
          <a:sy n="60" d="100"/>
        </p:scale>
        <p:origin x="2237"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handoutMaster" Target="handoutMasters/handout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2/23/17 11:18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2/23/17 11:18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95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474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8721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Vision</a:t>
            </a:r>
          </a:p>
          <a:p>
            <a:pPr marL="571500" indent="-571500">
              <a:buFontTx/>
              <a:buChar char="-"/>
            </a:pPr>
            <a:r>
              <a:rPr lang="en-US" sz="1100"/>
              <a:t>Computer Vision API: Distill actionable information from images</a:t>
            </a:r>
          </a:p>
          <a:p>
            <a:pPr marL="571500" indent="-571500">
              <a:buFontTx/>
              <a:buChar char="-"/>
            </a:pPr>
            <a:r>
              <a:rPr lang="en-US" sz="1100"/>
              <a:t>Emotion API: Personalize experiences with emotion recognition</a:t>
            </a:r>
          </a:p>
          <a:p>
            <a:pPr marL="571500" indent="-571500">
              <a:buFontTx/>
              <a:buChar char="-"/>
            </a:pPr>
            <a:r>
              <a:rPr lang="en-US" sz="1100"/>
              <a:t>Face API: Detect, identify, analyze, organize, and tag faces in photos</a:t>
            </a:r>
          </a:p>
          <a:p>
            <a:pPr marL="571500" indent="-571500">
              <a:buFontTx/>
              <a:buChar char="-"/>
            </a:pPr>
            <a:r>
              <a:rPr lang="en-US" sz="1100"/>
              <a:t>Video API: Analyze, edit, and process videos within your app</a:t>
            </a:r>
            <a:endParaRPr lang="en-US" sz="1400"/>
          </a:p>
          <a:p>
            <a:r>
              <a:rPr lang="en-US" sz="1200"/>
              <a:t>Speech</a:t>
            </a:r>
          </a:p>
          <a:p>
            <a:pPr marL="571500" indent="-571500">
              <a:buFontTx/>
              <a:buChar char="-"/>
            </a:pPr>
            <a:r>
              <a:rPr lang="en-US" sz="1100"/>
              <a:t>Bing Speech API: Convert speech to text and back again, and understand its intent</a:t>
            </a:r>
          </a:p>
          <a:p>
            <a:pPr marL="571500" indent="-571500">
              <a:buFontTx/>
              <a:buChar char="-"/>
            </a:pPr>
            <a:r>
              <a:rPr lang="en-US" sz="1100"/>
              <a:t>Custom Recognition Intelligent Service (CRIS): Fine-tune speech recognition for anyone, anywhere</a:t>
            </a:r>
          </a:p>
          <a:p>
            <a:pPr marL="571500" indent="-571500">
              <a:buFontTx/>
              <a:buChar char="-"/>
            </a:pPr>
            <a:r>
              <a:rPr lang="en-US" sz="1100"/>
              <a:t>Speaker Recognition API: Give your app the ability to know who’s talking</a:t>
            </a:r>
          </a:p>
          <a:p>
            <a:r>
              <a:rPr lang="en-US" sz="1200"/>
              <a:t>Language:</a:t>
            </a:r>
          </a:p>
          <a:p>
            <a:pPr marL="571500" indent="-571500">
              <a:buFontTx/>
              <a:buChar char="-"/>
            </a:pPr>
            <a:r>
              <a:rPr lang="en-US" sz="1100"/>
              <a:t>Bing Spell Check API: Detect and correct spelling mistakes within your app</a:t>
            </a:r>
          </a:p>
          <a:p>
            <a:pPr marL="571500" indent="-571500">
              <a:buFontTx/>
              <a:buChar char="-"/>
            </a:pPr>
            <a:r>
              <a:rPr lang="en-US" sz="1100"/>
              <a:t>Language Understanding Intelligent Service (LUIS): Teach your apps to understand commands from your users</a:t>
            </a:r>
          </a:p>
          <a:p>
            <a:pPr marL="571500" indent="-571500">
              <a:buFontTx/>
              <a:buChar char="-"/>
            </a:pPr>
            <a:r>
              <a:rPr lang="en-US" sz="1100"/>
              <a:t>Linguistic Analysis API: Easily parse complex text with language analysis</a:t>
            </a:r>
          </a:p>
          <a:p>
            <a:pPr marL="571500" indent="-571500">
              <a:buFontTx/>
              <a:buChar char="-"/>
            </a:pPr>
            <a:r>
              <a:rPr lang="en-US" sz="1100"/>
              <a:t>Text Analytics API: Detect sentiment, key phrases, topics, and language from your text</a:t>
            </a:r>
          </a:p>
          <a:p>
            <a:pPr marL="571500" indent="-571500">
              <a:buFontTx/>
              <a:buChar char="-"/>
            </a:pPr>
            <a:r>
              <a:rPr lang="en-US" sz="1100"/>
              <a:t>Web Language Model API: Leverage the power of language models trained on web-scale data</a:t>
            </a:r>
          </a:p>
          <a:p>
            <a:r>
              <a:rPr lang="en-US" sz="1200"/>
              <a:t>Knowledge</a:t>
            </a:r>
          </a:p>
          <a:p>
            <a:pPr marL="571500" indent="-571500">
              <a:buFontTx/>
              <a:buChar char="-"/>
            </a:pPr>
            <a:r>
              <a:rPr lang="en-US" sz="1100"/>
              <a:t>Academic Knowledge API: Explore relationships among academic papers, journals, and authors</a:t>
            </a:r>
          </a:p>
          <a:p>
            <a:pPr marL="571500" indent="-571500">
              <a:buFontTx/>
              <a:buChar char="-"/>
            </a:pPr>
            <a:r>
              <a:rPr lang="en-US" sz="1100"/>
              <a:t>Entity Linking Intelligence Service: Contextually extend knowledge of people, locations, and events</a:t>
            </a:r>
          </a:p>
          <a:p>
            <a:pPr marL="571500" indent="-571500">
              <a:buFontTx/>
              <a:buChar char="-"/>
            </a:pPr>
            <a:r>
              <a:rPr lang="en-US" sz="1100"/>
              <a:t>Knowledge Exploration Service: Add interactive search over structured data to your project</a:t>
            </a:r>
          </a:p>
          <a:p>
            <a:pPr marL="571500" indent="-571500">
              <a:buFontTx/>
              <a:buChar char="-"/>
            </a:pPr>
            <a:r>
              <a:rPr lang="en-US" sz="1100"/>
              <a:t>Recommendations API: Provide personalized product recommendations for your customers</a:t>
            </a:r>
            <a:endParaRPr lang="en-US" sz="1400"/>
          </a:p>
          <a:p>
            <a:r>
              <a:rPr lang="en-US" sz="1400"/>
              <a:t>Search:</a:t>
            </a:r>
          </a:p>
          <a:p>
            <a:pPr marL="457200" indent="-457200">
              <a:buFontTx/>
              <a:buChar char="-"/>
            </a:pPr>
            <a:r>
              <a:rPr lang="en-US" sz="1100"/>
              <a:t>Bing Autosuggest API: Give your app intelligent autosuggest options for searches</a:t>
            </a:r>
          </a:p>
          <a:p>
            <a:pPr marL="571500" indent="-571500">
              <a:buFontTx/>
              <a:buChar char="-"/>
            </a:pPr>
            <a:r>
              <a:rPr lang="en-US" sz="1100"/>
              <a:t>Bing Image Search API: Bing advanced image and metadata search to your app.</a:t>
            </a:r>
          </a:p>
          <a:p>
            <a:pPr marL="571500" indent="-571500">
              <a:buFontTx/>
              <a:buChar char="-"/>
            </a:pPr>
            <a:r>
              <a:rPr lang="en-US" sz="1100"/>
              <a:t>Bing News Search API: Link your users to robust and timeline news searches</a:t>
            </a:r>
          </a:p>
          <a:p>
            <a:pPr marL="571500" indent="-571500">
              <a:buFontTx/>
              <a:buChar char="-"/>
            </a:pPr>
            <a:r>
              <a:rPr lang="en-US" sz="1100"/>
              <a:t>Bing Video Search API: Trending videos, detailed metadata, and rich results</a:t>
            </a:r>
          </a:p>
          <a:p>
            <a:pPr marL="571500" indent="-571500">
              <a:buFontTx/>
              <a:buChar char="-"/>
            </a:pPr>
            <a:r>
              <a:rPr lang="en-US" sz="1100"/>
              <a:t>Bing Web Search: Connect powerful search to your apps</a:t>
            </a:r>
          </a:p>
          <a:p>
            <a:pPr marL="0" indent="0">
              <a:buFontTx/>
              <a:buNone/>
            </a:pPr>
            <a:endParaRPr lang="en-US" sz="11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2/23/17 11:18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89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600" dirty="0">
                <a:solidFill>
                  <a:srgbClr val="FFFFFF"/>
                </a:solidFill>
              </a:rPr>
              <a:t>LUIS helps you understand what your users are saying (e.g. “turn on the lights,” “news about flight delays”) </a:t>
            </a:r>
          </a:p>
          <a:p>
            <a:pPr marL="285750" indent="-285750">
              <a:buFontTx/>
              <a:buChar char="-"/>
            </a:pPr>
            <a:r>
              <a:rPr lang="en-US" sz="1600" dirty="0">
                <a:solidFill>
                  <a:srgbClr val="FFFFFF"/>
                </a:solidFill>
              </a:rPr>
              <a:t>Determines intent</a:t>
            </a:r>
            <a:r>
              <a:rPr lang="en-US" sz="1600" baseline="0" dirty="0">
                <a:solidFill>
                  <a:srgbClr val="FFFFFF"/>
                </a:solidFill>
              </a:rPr>
              <a:t> and d</a:t>
            </a:r>
            <a:r>
              <a:rPr lang="en-US" sz="1600" dirty="0">
                <a:solidFill>
                  <a:srgbClr val="FFFFFF"/>
                </a:solidFill>
              </a:rPr>
              <a:t>etects entities</a:t>
            </a:r>
          </a:p>
          <a:p>
            <a:pPr marL="285750" indent="-285750">
              <a:buFontTx/>
              <a:buChar char="-"/>
            </a:pPr>
            <a:r>
              <a:rPr lang="en-US" sz="1600" dirty="0">
                <a:solidFill>
                  <a:srgbClr val="FFFFFF"/>
                </a:solidFill>
              </a:rPr>
              <a:t>Seamless integration with Speech Recognition</a:t>
            </a:r>
          </a:p>
          <a:p>
            <a:pPr marL="285750" indent="-285750">
              <a:buFontTx/>
              <a:buChar char="-"/>
            </a:pPr>
            <a:r>
              <a:rPr lang="en-US" sz="1600" dirty="0">
                <a:solidFill>
                  <a:srgbClr val="FFFFFF"/>
                </a:solidFill>
              </a:rPr>
              <a:t>LUIS learns over time</a:t>
            </a:r>
          </a:p>
          <a:p>
            <a:pPr marL="285750" indent="-285750">
              <a:buFontTx/>
              <a:buChar char="-"/>
            </a:pPr>
            <a:r>
              <a:rPr lang="en-US" sz="1600" dirty="0">
                <a:solidFill>
                  <a:srgbClr val="FFFFFF"/>
                </a:solidFill>
              </a:rPr>
              <a:t>Uses pre-built, world class models from Bing and Cortana</a:t>
            </a:r>
          </a:p>
          <a:p>
            <a:pPr marL="285750" indent="-285750">
              <a:buFontTx/>
              <a:buChar char="-"/>
            </a:pPr>
            <a:r>
              <a:rPr lang="en-US" sz="1600" dirty="0">
                <a:solidFill>
                  <a:srgbClr val="FFFFFF"/>
                </a:solidFill>
              </a:rPr>
              <a:t>Models work across devices (phone, tablet or other Internet connected device)</a:t>
            </a:r>
          </a:p>
          <a:p>
            <a:endParaRPr lang="en-US" sz="1600" dirty="0">
              <a:solidFill>
                <a:srgbClr val="FFFFFF"/>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For</a:t>
            </a:r>
            <a:r>
              <a:rPr lang="en-US" baseline="0" dirty="0"/>
              <a:t> media, t</a:t>
            </a:r>
            <a:r>
              <a:rPr lang="en-US" dirty="0"/>
              <a:t>his might work like this:</a:t>
            </a:r>
          </a:p>
          <a:p>
            <a:r>
              <a:rPr lang="en-US" sz="900" kern="1200" dirty="0">
                <a:solidFill>
                  <a:schemeClr val="tx1"/>
                </a:solidFill>
                <a:effectLst/>
                <a:latin typeface="Segoe UI Light" pitchFamily="34" charset="0"/>
                <a:ea typeface="+mn-ea"/>
                <a:cs typeface="+mn-cs"/>
              </a:rPr>
              <a:t>“read me the headlines”</a:t>
            </a:r>
          </a:p>
          <a:p>
            <a:r>
              <a:rPr lang="en-US" sz="900" i="1" kern="1200" dirty="0">
                <a:solidFill>
                  <a:schemeClr val="tx1"/>
                </a:solidFill>
                <a:effectLst/>
                <a:latin typeface="Segoe UI Light" pitchFamily="34" charset="0"/>
                <a:ea typeface="+mn-ea"/>
                <a:cs typeface="+mn-cs"/>
              </a:rPr>
              <a:t>Intent: </a:t>
            </a:r>
            <a:r>
              <a:rPr lang="en-US" sz="900" i="1" kern="1200" dirty="0" err="1">
                <a:solidFill>
                  <a:schemeClr val="tx1"/>
                </a:solidFill>
                <a:effectLst/>
                <a:latin typeface="Segoe UI Light" pitchFamily="34" charset="0"/>
                <a:ea typeface="+mn-ea"/>
                <a:cs typeface="+mn-cs"/>
              </a:rPr>
              <a:t>TextToSpeech</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Content: NewsHeadlines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“play</a:t>
            </a:r>
            <a:r>
              <a:rPr lang="en-US" sz="900" kern="1200" baseline="0" dirty="0">
                <a:solidFill>
                  <a:schemeClr val="tx1"/>
                </a:solidFill>
                <a:effectLst/>
                <a:latin typeface="Segoe UI Light" pitchFamily="34" charset="0"/>
                <a:ea typeface="+mn-ea"/>
                <a:cs typeface="+mn-cs"/>
              </a:rPr>
              <a:t> last night’s Tonight Show</a:t>
            </a:r>
            <a:r>
              <a:rPr lang="en-US" sz="900" kern="1200" dirty="0">
                <a:solidFill>
                  <a:schemeClr val="tx1"/>
                </a:solidFill>
                <a:effectLst/>
                <a:latin typeface="Segoe UI Light" pitchFamily="34" charset="0"/>
                <a:ea typeface="+mn-ea"/>
                <a:cs typeface="+mn-cs"/>
              </a:rPr>
              <a:t>”</a:t>
            </a:r>
          </a:p>
          <a:p>
            <a:r>
              <a:rPr lang="en-US" sz="900" i="1" kern="1200" dirty="0">
                <a:solidFill>
                  <a:schemeClr val="tx1"/>
                </a:solidFill>
                <a:effectLst/>
                <a:latin typeface="Segoe UI Light" pitchFamily="34" charset="0"/>
                <a:ea typeface="+mn-ea"/>
                <a:cs typeface="+mn-cs"/>
              </a:rPr>
              <a:t>Intent:</a:t>
            </a:r>
            <a:r>
              <a:rPr lang="en-US" sz="900" i="1" kern="1200" baseline="0" dirty="0">
                <a:solidFill>
                  <a:schemeClr val="tx1"/>
                </a:solidFill>
                <a:effectLst/>
                <a:latin typeface="Segoe UI Light" pitchFamily="34" charset="0"/>
                <a:ea typeface="+mn-ea"/>
                <a:cs typeface="+mn-cs"/>
              </a:rPr>
              <a:t> PlayEpisode</a:t>
            </a:r>
          </a:p>
          <a:p>
            <a:r>
              <a:rPr lang="en-US" sz="900" b="0" i="0" kern="1200" baseline="0" dirty="0">
                <a:solidFill>
                  <a:schemeClr val="tx1"/>
                </a:solidFill>
                <a:effectLst/>
                <a:latin typeface="Segoe UI Light" pitchFamily="34" charset="0"/>
                <a:ea typeface="+mn-ea"/>
                <a:cs typeface="+mn-cs"/>
              </a:rPr>
              <a:t>Content: TonightShow</a:t>
            </a:r>
          </a:p>
          <a:p>
            <a:r>
              <a:rPr lang="en-US" sz="900" b="0" i="0" kern="1200" baseline="0" dirty="0">
                <a:solidFill>
                  <a:schemeClr val="tx1"/>
                </a:solidFill>
                <a:effectLst/>
                <a:latin typeface="Segoe UI Light" pitchFamily="34" charset="0"/>
                <a:ea typeface="+mn-ea"/>
                <a:cs typeface="+mn-cs"/>
              </a:rPr>
              <a:t>Date: T-1Day</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“pause</a:t>
            </a:r>
            <a:r>
              <a:rPr lang="en-US" sz="900" kern="1200" baseline="0" dirty="0">
                <a:solidFill>
                  <a:schemeClr val="tx1"/>
                </a:solidFill>
                <a:effectLst/>
                <a:latin typeface="Segoe UI Light" pitchFamily="34" charset="0"/>
                <a:ea typeface="+mn-ea"/>
                <a:cs typeface="+mn-cs"/>
              </a:rPr>
              <a:t> for 5 minutes”</a:t>
            </a:r>
            <a:endParaRPr lang="en-US" sz="900" kern="1200" dirty="0">
              <a:solidFill>
                <a:schemeClr val="tx1"/>
              </a:solidFill>
              <a:effectLst/>
              <a:latin typeface="Segoe UI Light" pitchFamily="34" charset="0"/>
              <a:ea typeface="+mn-ea"/>
              <a:cs typeface="+mn-cs"/>
            </a:endParaRPr>
          </a:p>
          <a:p>
            <a:r>
              <a:rPr lang="en-US" sz="900" i="1" kern="1200" dirty="0">
                <a:solidFill>
                  <a:schemeClr val="tx1"/>
                </a:solidFill>
                <a:effectLst/>
                <a:latin typeface="Segoe UI Light" pitchFamily="34" charset="0"/>
                <a:ea typeface="+mn-ea"/>
                <a:cs typeface="+mn-cs"/>
              </a:rPr>
              <a:t>Intent: PauseDevice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Device: MediaPlayer</a:t>
            </a:r>
          </a:p>
          <a:p>
            <a:r>
              <a:rPr lang="en-US" sz="900" kern="1200" dirty="0">
                <a:solidFill>
                  <a:schemeClr val="tx1"/>
                </a:solidFill>
                <a:effectLst/>
                <a:latin typeface="Segoe UI Light" pitchFamily="34" charset="0"/>
                <a:ea typeface="+mn-ea"/>
                <a:cs typeface="+mn-cs"/>
              </a:rPr>
              <a:t>DateTime.duration: “5M”</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592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32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027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10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493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275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314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34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62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116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630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90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21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2/23/17 11:18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754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2/23/17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263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5" Type="http://schemas.openxmlformats.org/officeDocument/2006/relationships/image" Target="../media/image16.emf"/><Relationship Id="rId6" Type="http://schemas.openxmlformats.org/officeDocument/2006/relationships/image" Target="../media/image17.png"/><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emf"/><Relationship Id="rId3"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20.png"/><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63519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40733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733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50560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9926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5098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8031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14749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1322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57086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646702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7911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93155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5572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337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249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492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9795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285807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74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82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31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008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386434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9942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p:nvPicPr>
        <p:blipFill>
          <a:blip r:embed="rId4"/>
          <a:stretch>
            <a:fillRect/>
          </a:stretch>
        </p:blipFill>
        <p:spPr>
          <a:xfrm>
            <a:off x="4828910" y="493939"/>
            <a:ext cx="7135291" cy="1325880"/>
          </a:xfrm>
          <a:prstGeom prst="rect">
            <a:avLst/>
          </a:prstGeom>
        </p:spPr>
      </p:pic>
      <p:sp>
        <p:nvSpPr>
          <p:cNvPr id="5" name="Rectangle 4"/>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Tree>
    <p:extLst>
      <p:ext uri="{BB962C8B-B14F-4D97-AF65-F5344CB8AC3E}">
        <p14:creationId xmlns:p14="http://schemas.microsoft.com/office/powerpoint/2010/main" val="223663686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85410344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2351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05734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17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3395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0623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369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7436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5433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4905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27851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742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757448" y="304193"/>
            <a:ext cx="4409440" cy="6400800"/>
          </a:xfrm>
          <a:prstGeom prst="rect">
            <a:avLst/>
          </a:prstGeom>
        </p:spPr>
      </p:pic>
      <p:sp>
        <p:nvSpPr>
          <p:cNvPr id="8"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49543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35" y="3410196"/>
            <a:ext cx="12435840" cy="3104213"/>
          </a:xfrm>
          <a:prstGeom prst="rect">
            <a:avLst/>
          </a:prstGeom>
        </p:spPr>
      </p:pic>
      <p:sp>
        <p:nvSpPr>
          <p:cNvPr id="5"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5649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5131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8685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92311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1732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5460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2709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5725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36819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580574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7521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26590440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9000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13484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96044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64424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44036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55888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0415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72040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49054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12856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88626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840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425690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59583085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51988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5446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36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0495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1262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2.xml"/><Relationship Id="rId3"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20" Type="http://schemas.openxmlformats.org/officeDocument/2006/relationships/slideLayout" Target="../slideLayouts/slideLayout39.xml"/><Relationship Id="rId21" Type="http://schemas.openxmlformats.org/officeDocument/2006/relationships/slideLayout" Target="../slideLayouts/slideLayout40.xml"/><Relationship Id="rId22" Type="http://schemas.openxmlformats.org/officeDocument/2006/relationships/slideLayout" Target="../slideLayouts/slideLayout41.xml"/><Relationship Id="rId23" Type="http://schemas.openxmlformats.org/officeDocument/2006/relationships/slideLayout" Target="../slideLayouts/slideLayout42.xml"/><Relationship Id="rId24" Type="http://schemas.openxmlformats.org/officeDocument/2006/relationships/theme" Target="../theme/theme3.xml"/><Relationship Id="rId25" Type="http://schemas.openxmlformats.org/officeDocument/2006/relationships/image" Target="../media/image9.png"/><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slideLayout" Target="../slideLayouts/slideLayout38.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theme" Target="../theme/theme4.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6.xml"/><Relationship Id="rId20" Type="http://schemas.openxmlformats.org/officeDocument/2006/relationships/slideLayout" Target="../slideLayouts/slideLayout87.xml"/><Relationship Id="rId21" Type="http://schemas.openxmlformats.org/officeDocument/2006/relationships/theme" Target="../theme/theme5.xml"/><Relationship Id="rId22" Type="http://schemas.openxmlformats.org/officeDocument/2006/relationships/image" Target="../media/image1.emf"/><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388" r:id="rId1"/>
    <p:sldLayoutId id="2147484470" r:id="rId2"/>
    <p:sldLayoutId id="2147484390" r:id="rId3"/>
    <p:sldLayoutId id="2147484392" r:id="rId4"/>
    <p:sldLayoutId id="2147484394" r:id="rId5"/>
    <p:sldLayoutId id="2147484396" r:id="rId6"/>
    <p:sldLayoutId id="2147484397" r:id="rId7"/>
    <p:sldLayoutId id="2147484398" r:id="rId8"/>
    <p:sldLayoutId id="2147484399" r:id="rId9"/>
    <p:sldLayoutId id="2147484400" r:id="rId10"/>
    <p:sldLayoutId id="2147484401" r:id="rId11"/>
    <p:sldLayoutId id="2147484403" r:id="rId12"/>
    <p:sldLayoutId id="2147484464" r:id="rId13"/>
    <p:sldLayoutId id="2147484404" r:id="rId14"/>
    <p:sldLayoutId id="2147484405" r:id="rId15"/>
    <p:sldLayoutId id="2147484407" r:id="rId16"/>
    <p:sldLayoutId id="2147484409" r:id="rId17"/>
    <p:sldLayoutId id="214748441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48357881"/>
      </p:ext>
    </p:extLst>
  </p:cSld>
  <p:clrMap bg1="dk1" tx1="lt1" bg2="dk2" tx2="lt2" accent1="accent1" accent2="accent2" accent3="accent3" accent4="accent4" accent5="accent5" accent6="accent6" hlink="hlink" folHlink="folHlink"/>
  <p:sldLayoutIdLst>
    <p:sldLayoutId id="2147484472" r:id="rId1"/>
  </p:sldLayoutIdLst>
  <p:transition>
    <p:fade/>
  </p:transition>
  <p:txStyles>
    <p:titleStyle>
      <a:lvl1pPr algn="l" defTabSz="93250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1" marR="0" indent="-342811" algn="l" defTabSz="93250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4049" marR="0" indent="-241238" algn="l" defTabSz="9325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94"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35"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977" marR="0" indent="-228542" algn="l" defTabSz="93250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379" indent="-233127"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31" indent="-233127"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82" indent="-233127"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34" indent="-233127" algn="l" defTabSz="9325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02" rtl="0" eaLnBrk="1" latinLnBrk="0" hangingPunct="1">
        <a:defRPr sz="1801" kern="1200">
          <a:solidFill>
            <a:schemeClr val="tx1"/>
          </a:solidFill>
          <a:latin typeface="+mn-lt"/>
          <a:ea typeface="+mn-ea"/>
          <a:cs typeface="+mn-cs"/>
        </a:defRPr>
      </a:lvl1pPr>
      <a:lvl2pPr marL="466251" algn="l" defTabSz="932502" rtl="0" eaLnBrk="1" latinLnBrk="0" hangingPunct="1">
        <a:defRPr sz="1801" kern="1200">
          <a:solidFill>
            <a:schemeClr val="tx1"/>
          </a:solidFill>
          <a:latin typeface="+mn-lt"/>
          <a:ea typeface="+mn-ea"/>
          <a:cs typeface="+mn-cs"/>
        </a:defRPr>
      </a:lvl2pPr>
      <a:lvl3pPr marL="932502" algn="l" defTabSz="932502" rtl="0" eaLnBrk="1" latinLnBrk="0" hangingPunct="1">
        <a:defRPr sz="1801" kern="1200">
          <a:solidFill>
            <a:schemeClr val="tx1"/>
          </a:solidFill>
          <a:latin typeface="+mn-lt"/>
          <a:ea typeface="+mn-ea"/>
          <a:cs typeface="+mn-cs"/>
        </a:defRPr>
      </a:lvl3pPr>
      <a:lvl4pPr marL="1398753" algn="l" defTabSz="932502" rtl="0" eaLnBrk="1" latinLnBrk="0" hangingPunct="1">
        <a:defRPr sz="1801" kern="1200">
          <a:solidFill>
            <a:schemeClr val="tx1"/>
          </a:solidFill>
          <a:latin typeface="+mn-lt"/>
          <a:ea typeface="+mn-ea"/>
          <a:cs typeface="+mn-cs"/>
        </a:defRPr>
      </a:lvl4pPr>
      <a:lvl5pPr marL="1865002" algn="l" defTabSz="932502" rtl="0" eaLnBrk="1" latinLnBrk="0" hangingPunct="1">
        <a:defRPr sz="1801" kern="1200">
          <a:solidFill>
            <a:schemeClr val="tx1"/>
          </a:solidFill>
          <a:latin typeface="+mn-lt"/>
          <a:ea typeface="+mn-ea"/>
          <a:cs typeface="+mn-cs"/>
        </a:defRPr>
      </a:lvl5pPr>
      <a:lvl6pPr marL="2331256" algn="l" defTabSz="932502" rtl="0" eaLnBrk="1" latinLnBrk="0" hangingPunct="1">
        <a:defRPr sz="1801" kern="1200">
          <a:solidFill>
            <a:schemeClr val="tx1"/>
          </a:solidFill>
          <a:latin typeface="+mn-lt"/>
          <a:ea typeface="+mn-ea"/>
          <a:cs typeface="+mn-cs"/>
        </a:defRPr>
      </a:lvl6pPr>
      <a:lvl7pPr marL="2797506" algn="l" defTabSz="932502" rtl="0" eaLnBrk="1" latinLnBrk="0" hangingPunct="1">
        <a:defRPr sz="1801" kern="1200">
          <a:solidFill>
            <a:schemeClr val="tx1"/>
          </a:solidFill>
          <a:latin typeface="+mn-lt"/>
          <a:ea typeface="+mn-ea"/>
          <a:cs typeface="+mn-cs"/>
        </a:defRPr>
      </a:lvl7pPr>
      <a:lvl8pPr marL="3263756" algn="l" defTabSz="932502" rtl="0" eaLnBrk="1" latinLnBrk="0" hangingPunct="1">
        <a:defRPr sz="1801" kern="1200">
          <a:solidFill>
            <a:schemeClr val="tx1"/>
          </a:solidFill>
          <a:latin typeface="+mn-lt"/>
          <a:ea typeface="+mn-ea"/>
          <a:cs typeface="+mn-cs"/>
        </a:defRPr>
      </a:lvl8pPr>
      <a:lvl9pPr marL="3730009" algn="l" defTabSz="932502"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30695970"/>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618967" y="0"/>
            <a:ext cx="952401" cy="5766965"/>
            <a:chOff x="12618967" y="0"/>
            <a:chExt cx="952401" cy="5766965"/>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147010049"/>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4641316"/>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 id="2147484535" r:id="rId12"/>
    <p:sldLayoutId id="2147484536" r:id="rId13"/>
    <p:sldLayoutId id="2147484537" r:id="rId14"/>
    <p:sldLayoutId id="2147484538" r:id="rId15"/>
    <p:sldLayoutId id="2147484539" r:id="rId16"/>
    <p:sldLayoutId id="2147484540" r:id="rId17"/>
    <p:sldLayoutId id="2147484541" r:id="rId18"/>
    <p:sldLayoutId id="2147484542" r:id="rId19"/>
    <p:sldLayoutId id="214748454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29.png"/><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1" Type="http://schemas.openxmlformats.org/officeDocument/2006/relationships/image" Target="../media/image38.emf"/><Relationship Id="rId12" Type="http://schemas.openxmlformats.org/officeDocument/2006/relationships/image" Target="../media/image39.emf"/><Relationship Id="rId13" Type="http://schemas.openxmlformats.org/officeDocument/2006/relationships/oleObject" Target="../embeddings/oleObject1.bin"/><Relationship Id="rId14" Type="http://schemas.openxmlformats.org/officeDocument/2006/relationships/image" Target="../media/image31.emf"/><Relationship Id="rId15" Type="http://schemas.openxmlformats.org/officeDocument/2006/relationships/image" Target="../media/image40.png"/><Relationship Id="rId16" Type="http://schemas.openxmlformats.org/officeDocument/2006/relationships/image" Target="../media/image25.png"/><Relationship Id="rId17" Type="http://schemas.openxmlformats.org/officeDocument/2006/relationships/image" Target="../media/image41.emf"/><Relationship Id="rId18" Type="http://schemas.openxmlformats.org/officeDocument/2006/relationships/image" Target="../media/image42.emf"/><Relationship Id="rId1" Type="http://schemas.openxmlformats.org/officeDocument/2006/relationships/vmlDrawing" Target="../drawings/vmlDrawing1.vml"/><Relationship Id="rId2" Type="http://schemas.openxmlformats.org/officeDocument/2006/relationships/slideLayout" Target="../slideLayouts/slideLayout76.xml"/><Relationship Id="rId3" Type="http://schemas.openxmlformats.org/officeDocument/2006/relationships/notesSlide" Target="../notesSlides/notesSlide8.xml"/><Relationship Id="rId4" Type="http://schemas.openxmlformats.org/officeDocument/2006/relationships/image" Target="../media/image32.png"/><Relationship Id="rId5" Type="http://schemas.openxmlformats.org/officeDocument/2006/relationships/image" Target="../media/image33.png&amp;ehk=XUSkfD7zyUKoZF2"/><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emf"/><Relationship Id="rId18" Type="http://schemas.openxmlformats.org/officeDocument/2006/relationships/image" Target="../media/image57.pn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emf"/><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26.png"/><Relationship Id="rId5" Type="http://schemas.openxmlformats.org/officeDocument/2006/relationships/image" Target="../media/image76.png"/><Relationship Id="rId6" Type="http://schemas.openxmlformats.org/officeDocument/2006/relationships/image" Target="../media/image77.jpe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hyperlink" Target="https://www.nuget.org/packages/Microsoft.Bot.Connector.DirectLine/" TargetMode="External"/><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744662"/>
            <a:ext cx="11734736" cy="1828786"/>
          </a:xfrm>
        </p:spPr>
        <p:txBody>
          <a:bodyPr/>
          <a:lstStyle/>
          <a:p>
            <a:r>
              <a:rPr lang="en-US" dirty="0"/>
              <a:t>Build the Intelligent Bots </a:t>
            </a:r>
            <a:br>
              <a:rPr lang="en-US" dirty="0"/>
            </a:br>
            <a:r>
              <a:rPr lang="en-US" sz="3600" dirty="0"/>
              <a:t>using Microsoft Bot Framework and Cognitive </a:t>
            </a:r>
            <a:r>
              <a:rPr lang="en-US" sz="3600" dirty="0" smtClean="0"/>
              <a:t>Services</a:t>
            </a:r>
            <a:endParaRPr lang="en-US" dirty="0"/>
          </a:p>
        </p:txBody>
      </p:sp>
      <p:sp>
        <p:nvSpPr>
          <p:cNvPr id="5" name="Text Placeholder 4"/>
          <p:cNvSpPr>
            <a:spLocks noGrp="1"/>
          </p:cNvSpPr>
          <p:nvPr>
            <p:ph type="body" sz="quarter" idx="12"/>
          </p:nvPr>
        </p:nvSpPr>
        <p:spPr>
          <a:xfrm>
            <a:off x="274702" y="3878262"/>
            <a:ext cx="7315137" cy="1828007"/>
          </a:xfrm>
        </p:spPr>
        <p:txBody>
          <a:bodyPr/>
          <a:lstStyle/>
          <a:p>
            <a:r>
              <a:rPr lang="en-US" dirty="0"/>
              <a:t>Eric ShangKuan</a:t>
            </a:r>
          </a:p>
          <a:p>
            <a:r>
              <a:rPr lang="en-US" dirty="0"/>
              <a:t>Sr. Technical Evangelist</a:t>
            </a:r>
          </a:p>
          <a:p>
            <a:r>
              <a:rPr lang="en-US" dirty="0"/>
              <a:t>Microsoft Taiwan</a:t>
            </a:r>
          </a:p>
        </p:txBody>
      </p:sp>
    </p:spTree>
    <p:extLst>
      <p:ext uri="{BB962C8B-B14F-4D97-AF65-F5344CB8AC3E}">
        <p14:creationId xmlns:p14="http://schemas.microsoft.com/office/powerpoint/2010/main" val="2777298460"/>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156" y="539346"/>
            <a:ext cx="6879203" cy="4540090"/>
          </a:xfrm>
          <a:prstGeom prst="rect">
            <a:avLst/>
          </a:prstGeom>
          <a:ln w="3175">
            <a:solidFill>
              <a:schemeClr val="bg1">
                <a:lumMod val="85000"/>
              </a:schemeClr>
            </a:solidFill>
          </a:ln>
        </p:spPr>
      </p:pic>
      <p:sp>
        <p:nvSpPr>
          <p:cNvPr id="9" name="Text Placeholder 8"/>
          <p:cNvSpPr>
            <a:spLocks noGrp="1"/>
          </p:cNvSpPr>
          <p:nvPr>
            <p:ph type="body" sz="quarter" idx="10"/>
          </p:nvPr>
        </p:nvSpPr>
        <p:spPr>
          <a:xfrm>
            <a:off x="275481" y="1212850"/>
            <a:ext cx="4757283" cy="5259517"/>
          </a:xfrm>
        </p:spPr>
        <p:txBody>
          <a:bodyPr/>
          <a:lstStyle/>
          <a:p>
            <a:pPr marL="0" indent="0">
              <a:buNone/>
            </a:pPr>
            <a:r>
              <a:rPr lang="en-US" sz="3366" dirty="0">
                <a:solidFill>
                  <a:srgbClr val="747474"/>
                </a:solidFill>
                <a:latin typeface="Segoe UI" panose="020B0502040204020203" pitchFamily="34" charset="0"/>
                <a:cs typeface="Segoe UI" panose="020B0502040204020203" pitchFamily="34" charset="0"/>
              </a:rPr>
              <a:t>Public Directory of Bot Framework Bots</a:t>
            </a:r>
          </a:p>
          <a:p>
            <a:pPr lvl="1"/>
            <a:r>
              <a:rPr lang="en-US" sz="2346" dirty="0">
                <a:solidFill>
                  <a:srgbClr val="747474"/>
                </a:solidFill>
                <a:latin typeface="Segoe UI" panose="020B0502040204020203" pitchFamily="34" charset="0"/>
                <a:cs typeface="Segoe UI" panose="020B0502040204020203" pitchFamily="34" charset="0"/>
              </a:rPr>
              <a:t>Users can discover, try, and add bots to the conversation experiences on which the bot is configured (no app required)</a:t>
            </a:r>
          </a:p>
          <a:p>
            <a:pPr lvl="1"/>
            <a:r>
              <a:rPr lang="en-US" sz="2346" dirty="0">
                <a:solidFill>
                  <a:srgbClr val="747474"/>
                </a:solidFill>
                <a:latin typeface="Segoe UI" panose="020B0502040204020203" pitchFamily="34" charset="0"/>
                <a:cs typeface="Segoe UI" panose="020B0502040204020203" pitchFamily="34" charset="0"/>
              </a:rPr>
              <a:t>Bots are public at developer discretion; bots must be submitted for review in order to appear in the directory</a:t>
            </a:r>
          </a:p>
          <a:p>
            <a:pPr lvl="1"/>
            <a:r>
              <a:rPr lang="en-US" sz="2346" dirty="0">
                <a:solidFill>
                  <a:srgbClr val="747474"/>
                </a:solidFill>
                <a:latin typeface="Segoe UI" panose="020B0502040204020203" pitchFamily="34" charset="0"/>
                <a:cs typeface="Segoe UI" panose="020B0502040204020203" pitchFamily="34" charset="0"/>
              </a:rPr>
              <a:t>Searchable</a:t>
            </a:r>
          </a:p>
          <a:p>
            <a:endParaRPr lang="en-US" dirty="0">
              <a:solidFill>
                <a:srgbClr val="747474"/>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dirty="0">
                <a:solidFill>
                  <a:srgbClr val="747474"/>
                </a:solidFill>
                <a:latin typeface="Segoe UI" panose="020B0502040204020203" pitchFamily="34" charset="0"/>
              </a:rPr>
              <a:t>Bot Directory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4199" y="3215026"/>
            <a:ext cx="5068863" cy="3521805"/>
          </a:xfrm>
          <a:prstGeom prst="rect">
            <a:avLst/>
          </a:prstGeom>
          <a:ln w="3175">
            <a:solidFill>
              <a:schemeClr val="bg1">
                <a:lumMod val="85000"/>
              </a:schemeClr>
            </a:solidFill>
          </a:ln>
        </p:spPr>
      </p:pic>
    </p:spTree>
    <p:extLst>
      <p:ext uri="{BB962C8B-B14F-4D97-AF65-F5344CB8AC3E}">
        <p14:creationId xmlns:p14="http://schemas.microsoft.com/office/powerpoint/2010/main" val="187851608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p:cNvSpPr/>
          <p:nvPr/>
        </p:nvSpPr>
        <p:spPr bwMode="auto">
          <a:xfrm>
            <a:off x="321890" y="4732235"/>
            <a:ext cx="11816088" cy="12192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endParaRPr>
          </a:p>
        </p:txBody>
      </p:sp>
      <p:sp>
        <p:nvSpPr>
          <p:cNvPr id="26" name="Rectangle 25"/>
          <p:cNvSpPr/>
          <p:nvPr/>
        </p:nvSpPr>
        <p:spPr bwMode="auto">
          <a:xfrm>
            <a:off x="289300" y="1363662"/>
            <a:ext cx="11848678" cy="12192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endParaRPr>
          </a:p>
        </p:txBody>
      </p:sp>
      <p:sp>
        <p:nvSpPr>
          <p:cNvPr id="2" name="Title 1"/>
          <p:cNvSpPr>
            <a:spLocks noGrp="1"/>
          </p:cNvSpPr>
          <p:nvPr>
            <p:ph type="title"/>
          </p:nvPr>
        </p:nvSpPr>
        <p:spPr/>
        <p:txBody>
          <a:bodyPr/>
          <a:lstStyle/>
          <a:p>
            <a:r>
              <a:rPr lang="en-US" dirty="0"/>
              <a:t>Develop Bot…</a:t>
            </a:r>
          </a:p>
        </p:txBody>
      </p:sp>
      <p:pic>
        <p:nvPicPr>
          <p:cNvPr id="4" name="Picture 3"/>
          <p:cNvPicPr>
            <a:picLocks noChangeAspect="1"/>
          </p:cNvPicPr>
          <p:nvPr/>
        </p:nvPicPr>
        <p:blipFill>
          <a:blip r:embed="rId4"/>
          <a:stretch>
            <a:fillRect/>
          </a:stretch>
        </p:blipFill>
        <p:spPr>
          <a:xfrm>
            <a:off x="3077480" y="1580487"/>
            <a:ext cx="1368945" cy="839164"/>
          </a:xfrm>
          <a:prstGeom prst="rect">
            <a:avLst/>
          </a:prstGeom>
        </p:spPr>
      </p:pic>
      <p:sp>
        <p:nvSpPr>
          <p:cNvPr id="7" name="TextBox 6"/>
          <p:cNvSpPr txBox="1"/>
          <p:nvPr/>
        </p:nvSpPr>
        <p:spPr>
          <a:xfrm>
            <a:off x="7285037" y="1555518"/>
            <a:ext cx="25146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mj-lt"/>
                <a:ea typeface="+mn-ea"/>
                <a:cs typeface="+mn-cs"/>
              </a:rPr>
              <a:t>{</a:t>
            </a:r>
            <a:r>
              <a:rPr kumimoji="0" lang="en-US" sz="3600" b="0" i="0" u="none" strike="noStrike" kern="0" cap="none" spc="0" normalizeH="0" baseline="0" noProof="0" dirty="0">
                <a:ln>
                  <a:noFill/>
                </a:ln>
                <a:solidFill>
                  <a:srgbClr val="737373"/>
                </a:solidFill>
                <a:effectLst/>
                <a:uLnTx/>
                <a:uFillTx/>
                <a:latin typeface="+mj-lt"/>
                <a:ea typeface="+mn-ea"/>
                <a:cs typeface="+mn-cs"/>
              </a:rPr>
              <a:t> REST </a:t>
            </a:r>
            <a:r>
              <a:rPr kumimoji="0" lang="en-US" sz="3600" b="0" i="0" u="none" strike="noStrike" kern="0" cap="none" spc="0" normalizeH="0" baseline="0" noProof="0" dirty="0">
                <a:ln>
                  <a:noFill/>
                </a:ln>
                <a:solidFill>
                  <a:srgbClr val="0078D7"/>
                </a:solidFill>
                <a:effectLst/>
                <a:uLnTx/>
                <a:uFillTx/>
                <a:latin typeface="+mj-lt"/>
                <a:ea typeface="+mn-ea"/>
                <a:cs typeface="+mn-cs"/>
              </a:rPr>
              <a:t>}</a:t>
            </a:r>
          </a:p>
        </p:txBody>
      </p:sp>
      <p:pic>
        <p:nvPicPr>
          <p:cNvPr id="9" name="Picture 8" descr="&lt;strong&gt;.NET&lt;/strong&gt; &lt;strong&gt;Framework&lt;/strong&gt; - ვიკიპედია"/>
          <p:cNvPicPr>
            <a:picLocks noChangeAspect="1"/>
          </p:cNvPicPr>
          <p:nvPr/>
        </p:nvPicPr>
        <p:blipFill>
          <a:blip r:embed="rId5"/>
          <a:stretch>
            <a:fillRect/>
          </a:stretch>
        </p:blipFill>
        <p:spPr>
          <a:xfrm>
            <a:off x="4997853" y="1650334"/>
            <a:ext cx="1905000" cy="480918"/>
          </a:xfrm>
          <a:prstGeom prst="rect">
            <a:avLst/>
          </a:prstGeom>
        </p:spPr>
      </p:pic>
      <p:grpSp>
        <p:nvGrpSpPr>
          <p:cNvPr id="18" name="Group 17"/>
          <p:cNvGrpSpPr/>
          <p:nvPr/>
        </p:nvGrpSpPr>
        <p:grpSpPr>
          <a:xfrm>
            <a:off x="10180637" y="-236373"/>
            <a:ext cx="2364985" cy="1495245"/>
            <a:chOff x="7202097" y="2816063"/>
            <a:chExt cx="3302810" cy="1966964"/>
          </a:xfrm>
        </p:grpSpPr>
        <p:pic>
          <p:nvPicPr>
            <p:cNvPr id="11" name="Picture 10"/>
            <p:cNvPicPr>
              <a:picLocks noChangeAspect="1"/>
            </p:cNvPicPr>
            <p:nvPr/>
          </p:nvPicPr>
          <p:blipFill>
            <a:blip r:embed="rId6"/>
            <a:stretch>
              <a:fillRect/>
            </a:stretch>
          </p:blipFill>
          <p:spPr>
            <a:xfrm>
              <a:off x="7202097" y="2816063"/>
              <a:ext cx="2541896" cy="1906422"/>
            </a:xfrm>
            <a:prstGeom prst="rect">
              <a:avLst/>
            </a:prstGeom>
          </p:spPr>
        </p:pic>
        <p:sp>
          <p:nvSpPr>
            <p:cNvPr id="12" name="TextBox 11"/>
            <p:cNvSpPr txBox="1"/>
            <p:nvPr/>
          </p:nvSpPr>
          <p:spPr>
            <a:xfrm>
              <a:off x="7570506" y="4102839"/>
              <a:ext cx="2934401" cy="68018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353535"/>
                      </a:gs>
                      <a:gs pos="30000">
                        <a:srgbClr val="353535"/>
                      </a:gs>
                    </a:gsLst>
                    <a:lin ang="5400000" scaled="0"/>
                  </a:gradFill>
                  <a:effectLst/>
                  <a:uLnTx/>
                  <a:uFillTx/>
                  <a:latin typeface="+mj-lt"/>
                  <a:ea typeface="+mn-ea"/>
                  <a:cs typeface="+mn-cs"/>
                </a:rPr>
                <a:t>Microsoft Account</a:t>
              </a:r>
            </a:p>
          </p:txBody>
        </p:sp>
      </p:grpSp>
      <p:grpSp>
        <p:nvGrpSpPr>
          <p:cNvPr id="6" name="Group 5"/>
          <p:cNvGrpSpPr/>
          <p:nvPr/>
        </p:nvGrpSpPr>
        <p:grpSpPr>
          <a:xfrm>
            <a:off x="2606446" y="4902445"/>
            <a:ext cx="1880302" cy="1048990"/>
            <a:chOff x="9544685" y="1044551"/>
            <a:chExt cx="1880302" cy="1048990"/>
          </a:xfrm>
        </p:grpSpPr>
        <p:sp>
          <p:nvSpPr>
            <p:cNvPr id="19" name="TextBox 18"/>
            <p:cNvSpPr txBox="1"/>
            <p:nvPr/>
          </p:nvSpPr>
          <p:spPr>
            <a:xfrm>
              <a:off x="9544685" y="1570593"/>
              <a:ext cx="1880302" cy="522948"/>
            </a:xfrm>
            <a:prstGeom prst="rect">
              <a:avLst/>
            </a:prstGeom>
            <a:noFill/>
          </p:spPr>
          <p:txBody>
            <a:bodyPr wrap="none" lIns="186521" tIns="149217" rIns="186521" bIns="149217" rtlCol="0">
              <a:spAutoFit/>
            </a:bodyPr>
            <a:lstStyle/>
            <a:p>
              <a:pPr marL="0" marR="0" lvl="0" indent="0" algn="l" defTabSz="914400" rtl="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mj-lt"/>
                  <a:ea typeface="+mn-ea"/>
                  <a:cs typeface="+mn-cs"/>
                </a:rPr>
                <a:t>Cognitive Services</a:t>
              </a: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7849" y="1044551"/>
              <a:ext cx="984126" cy="587023"/>
            </a:xfrm>
            <a:prstGeom prst="rect">
              <a:avLst/>
            </a:prstGeom>
          </p:spPr>
        </p:pic>
      </p:grpSp>
      <p:sp>
        <p:nvSpPr>
          <p:cNvPr id="15" name="TextBox 14"/>
          <p:cNvSpPr txBox="1"/>
          <p:nvPr/>
        </p:nvSpPr>
        <p:spPr>
          <a:xfrm>
            <a:off x="289300" y="1555518"/>
            <a:ext cx="13664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rgbClr val="353535"/>
                    </a:gs>
                    <a:gs pos="30000">
                      <a:srgbClr val="353535"/>
                    </a:gs>
                  </a:gsLst>
                  <a:lin ang="5400000" scaled="0"/>
                </a:gradFill>
                <a:effectLst/>
                <a:uLnTx/>
                <a:uFillTx/>
                <a:latin typeface="+mj-lt"/>
                <a:ea typeface="+mn-ea"/>
                <a:cs typeface="+mn-cs"/>
              </a:rPr>
              <a:t>SDKs</a:t>
            </a:r>
          </a:p>
        </p:txBody>
      </p:sp>
      <p:sp>
        <p:nvSpPr>
          <p:cNvPr id="27" name="Rectangle 26"/>
          <p:cNvSpPr/>
          <p:nvPr/>
        </p:nvSpPr>
        <p:spPr bwMode="auto">
          <a:xfrm>
            <a:off x="198437" y="3116261"/>
            <a:ext cx="11939541" cy="131162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endParaRPr>
          </a:p>
        </p:txBody>
      </p:sp>
      <p:pic>
        <p:nvPicPr>
          <p:cNvPr id="3" name="Picture 2"/>
          <p:cNvPicPr>
            <a:picLocks noChangeAspect="1"/>
          </p:cNvPicPr>
          <p:nvPr/>
        </p:nvPicPr>
        <p:blipFill>
          <a:blip r:embed="rId8"/>
          <a:stretch>
            <a:fillRect/>
          </a:stretch>
        </p:blipFill>
        <p:spPr>
          <a:xfrm>
            <a:off x="2713035" y="3186778"/>
            <a:ext cx="1797475" cy="891811"/>
          </a:xfrm>
          <a:prstGeom prst="rect">
            <a:avLst/>
          </a:prstGeom>
          <a:solidFill>
            <a:schemeClr val="bg1">
              <a:lumMod val="95000"/>
            </a:schemeClr>
          </a:solidFill>
        </p:spPr>
      </p:pic>
      <p:grpSp>
        <p:nvGrpSpPr>
          <p:cNvPr id="16" name="Group 15"/>
          <p:cNvGrpSpPr/>
          <p:nvPr/>
        </p:nvGrpSpPr>
        <p:grpSpPr>
          <a:xfrm>
            <a:off x="4525171" y="3201349"/>
            <a:ext cx="2652376" cy="1302604"/>
            <a:chOff x="5089735" y="3996481"/>
            <a:chExt cx="2934401" cy="1407191"/>
          </a:xfrm>
          <a:solidFill>
            <a:schemeClr val="bg1">
              <a:lumMod val="95000"/>
            </a:schemeClr>
          </a:solidFill>
        </p:grpSpPr>
        <p:pic>
          <p:nvPicPr>
            <p:cNvPr id="10" name="Picture 9"/>
            <p:cNvPicPr>
              <a:picLocks noChangeAspect="1"/>
            </p:cNvPicPr>
            <p:nvPr/>
          </p:nvPicPr>
          <p:blipFill>
            <a:blip r:embed="rId9"/>
            <a:stretch>
              <a:fillRect/>
            </a:stretch>
          </p:blipFill>
          <p:spPr>
            <a:xfrm>
              <a:off x="5578013" y="3996481"/>
              <a:ext cx="906223" cy="906223"/>
            </a:xfrm>
            <a:prstGeom prst="rect">
              <a:avLst/>
            </a:prstGeom>
            <a:grpFill/>
          </p:spPr>
        </p:pic>
        <p:sp>
          <p:nvSpPr>
            <p:cNvPr id="14" name="TextBox 13"/>
            <p:cNvSpPr txBox="1"/>
            <p:nvPr/>
          </p:nvSpPr>
          <p:spPr>
            <a:xfrm>
              <a:off x="5089735" y="4845092"/>
              <a:ext cx="2934401" cy="55858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mj-lt"/>
                  <a:ea typeface="+mn-ea"/>
                  <a:cs typeface="+mn-cs"/>
                </a:rPr>
                <a:t>Azure Bot Service</a:t>
              </a:r>
            </a:p>
          </p:txBody>
        </p:sp>
      </p:grpSp>
      <p:grpSp>
        <p:nvGrpSpPr>
          <p:cNvPr id="5" name="Group 4"/>
          <p:cNvGrpSpPr/>
          <p:nvPr/>
        </p:nvGrpSpPr>
        <p:grpSpPr>
          <a:xfrm>
            <a:off x="6523037" y="3225049"/>
            <a:ext cx="1540724" cy="1232117"/>
            <a:chOff x="5174695" y="4009548"/>
            <a:chExt cx="1616924" cy="1310244"/>
          </a:xfrm>
          <a:solidFill>
            <a:schemeClr val="bg1">
              <a:lumMod val="95000"/>
            </a:schemeClr>
          </a:solidFill>
        </p:grpSpPr>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4570" y="4009548"/>
              <a:ext cx="850359" cy="856695"/>
            </a:xfrm>
            <a:prstGeom prst="rect">
              <a:avLst/>
            </a:prstGeom>
            <a:grpFill/>
          </p:spPr>
        </p:pic>
        <p:sp>
          <p:nvSpPr>
            <p:cNvPr id="17" name="TextBox 16"/>
            <p:cNvSpPr txBox="1"/>
            <p:nvPr/>
          </p:nvSpPr>
          <p:spPr>
            <a:xfrm>
              <a:off x="5174695" y="4769941"/>
              <a:ext cx="1616924" cy="5498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mj-lt"/>
                  <a:ea typeface="+mn-ea"/>
                  <a:cs typeface="+mn-cs"/>
                </a:rPr>
                <a:t>Bot Emulator</a:t>
              </a:r>
            </a:p>
          </p:txBody>
        </p:sp>
      </p:grpSp>
      <p:sp>
        <p:nvSpPr>
          <p:cNvPr id="21" name="TextBox 20"/>
          <p:cNvSpPr txBox="1"/>
          <p:nvPr/>
        </p:nvSpPr>
        <p:spPr>
          <a:xfrm>
            <a:off x="198437" y="3177912"/>
            <a:ext cx="2514598" cy="794064"/>
          </a:xfrm>
          <a:prstGeom prst="rect">
            <a:avLst/>
          </a:prstGeom>
          <a:solidFill>
            <a:schemeClr val="bg1">
              <a:lumMod val="95000"/>
            </a:schemeClr>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rgbClr val="353535"/>
                    </a:gs>
                    <a:gs pos="30000">
                      <a:srgbClr val="353535"/>
                    </a:gs>
                  </a:gsLst>
                  <a:lin ang="5400000" scaled="0"/>
                </a:gradFill>
                <a:effectLst/>
                <a:uLnTx/>
                <a:uFillTx/>
                <a:latin typeface="+mj-lt"/>
                <a:ea typeface="+mn-ea"/>
                <a:cs typeface="+mn-cs"/>
              </a:rPr>
              <a:t>IDE / Test</a:t>
            </a:r>
          </a:p>
        </p:txBody>
      </p:sp>
      <p:sp>
        <p:nvSpPr>
          <p:cNvPr id="22" name="TextBox 21"/>
          <p:cNvSpPr txBox="1"/>
          <p:nvPr/>
        </p:nvSpPr>
        <p:spPr>
          <a:xfrm>
            <a:off x="274639" y="4943640"/>
            <a:ext cx="251459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rgbClr val="353535"/>
                    </a:gs>
                    <a:gs pos="30000">
                      <a:srgbClr val="353535"/>
                    </a:gs>
                  </a:gsLst>
                  <a:lin ang="5400000" scaled="0"/>
                </a:gradFill>
                <a:effectLst/>
                <a:uLnTx/>
                <a:uFillTx/>
                <a:latin typeface="+mj-lt"/>
                <a:ea typeface="+mn-ea"/>
                <a:cs typeface="+mn-cs"/>
              </a:rPr>
              <a:t>Services</a:t>
            </a:r>
          </a:p>
        </p:txBody>
      </p:sp>
      <p:pic>
        <p:nvPicPr>
          <p:cNvPr id="23" name="Picture 22"/>
          <p:cNvPicPr>
            <a:picLocks noChangeAspect="1"/>
          </p:cNvPicPr>
          <p:nvPr/>
        </p:nvPicPr>
        <p:blipFill>
          <a:blip r:embed="rId11"/>
          <a:stretch>
            <a:fillRect/>
          </a:stretch>
        </p:blipFill>
        <p:spPr>
          <a:xfrm>
            <a:off x="4912183" y="4765704"/>
            <a:ext cx="1307238" cy="1356541"/>
          </a:xfrm>
          <a:prstGeom prst="rect">
            <a:avLst/>
          </a:prstGeom>
        </p:spPr>
      </p:pic>
      <p:pic>
        <p:nvPicPr>
          <p:cNvPr id="24" name="Picture 23"/>
          <p:cNvPicPr>
            <a:picLocks noChangeAspect="1"/>
          </p:cNvPicPr>
          <p:nvPr/>
        </p:nvPicPr>
        <p:blipFill>
          <a:blip r:embed="rId12"/>
          <a:stretch>
            <a:fillRect/>
          </a:stretch>
        </p:blipFill>
        <p:spPr>
          <a:xfrm>
            <a:off x="6742135" y="4802192"/>
            <a:ext cx="1152221" cy="1149244"/>
          </a:xfrm>
          <a:prstGeom prst="rect">
            <a:avLst/>
          </a:prstGeom>
        </p:spPr>
      </p:pic>
      <p:graphicFrame>
        <p:nvGraphicFramePr>
          <p:cNvPr id="25" name="Object 24"/>
          <p:cNvGraphicFramePr>
            <a:graphicFrameLocks noChangeAspect="1"/>
          </p:cNvGraphicFramePr>
          <p:nvPr>
            <p:extLst>
              <p:ext uri="{D42A27DB-BD31-4B8C-83A1-F6EECF244321}">
                <p14:modId xmlns:p14="http://schemas.microsoft.com/office/powerpoint/2010/main" val="1361744828"/>
              </p:ext>
            </p:extLst>
          </p:nvPr>
        </p:nvGraphicFramePr>
        <p:xfrm>
          <a:off x="8243888" y="4889500"/>
          <a:ext cx="1533525" cy="1062038"/>
        </p:xfrm>
        <a:graphic>
          <a:graphicData uri="http://schemas.openxmlformats.org/presentationml/2006/ole">
            <mc:AlternateContent xmlns:mc="http://schemas.openxmlformats.org/markup-compatibility/2006">
              <mc:Choice xmlns:v="urn:schemas-microsoft-com:vml" Requires="v">
                <p:oleObj spid="_x0000_s1038" name="Visio" r:id="rId13" imgW="1053049" imgH="728298" progId="Visio.Drawing.15">
                  <p:embed/>
                </p:oleObj>
              </mc:Choice>
              <mc:Fallback>
                <p:oleObj name="Visio" r:id="rId13" imgW="1053049" imgH="728298" progId="Visio.Drawing.15">
                  <p:embed/>
                  <p:pic>
                    <p:nvPicPr>
                      <p:cNvPr id="25" name="Object 24"/>
                      <p:cNvPicPr/>
                      <p:nvPr/>
                    </p:nvPicPr>
                    <p:blipFill>
                      <a:blip r:embed="rId14"/>
                      <a:stretch>
                        <a:fillRect/>
                      </a:stretch>
                    </p:blipFill>
                    <p:spPr>
                      <a:xfrm>
                        <a:off x="8243888" y="4889500"/>
                        <a:ext cx="1533525" cy="1062038"/>
                      </a:xfrm>
                      <a:prstGeom prst="rect">
                        <a:avLst/>
                      </a:prstGeom>
                    </p:spPr>
                  </p:pic>
                </p:oleObj>
              </mc:Fallback>
            </mc:AlternateContent>
          </a:graphicData>
        </a:graphic>
      </p:graphicFrame>
      <p:pic>
        <p:nvPicPr>
          <p:cNvPr id="30" name="Picture 29"/>
          <p:cNvPicPr>
            <a:picLocks noChangeAspect="1"/>
          </p:cNvPicPr>
          <p:nvPr/>
        </p:nvPicPr>
        <p:blipFill>
          <a:blip r:embed="rId15"/>
          <a:stretch>
            <a:fillRect/>
          </a:stretch>
        </p:blipFill>
        <p:spPr>
          <a:xfrm>
            <a:off x="8184724" y="3351128"/>
            <a:ext cx="1995913" cy="755734"/>
          </a:xfrm>
          <a:prstGeom prst="rect">
            <a:avLst/>
          </a:prstGeom>
        </p:spPr>
      </p:pic>
      <p:pic>
        <p:nvPicPr>
          <p:cNvPr id="31" name="Picture 30"/>
          <p:cNvPicPr>
            <a:picLocks noChangeAspect="1"/>
          </p:cNvPicPr>
          <p:nvPr/>
        </p:nvPicPr>
        <p:blipFill>
          <a:blip r:embed="rId16"/>
          <a:stretch>
            <a:fillRect/>
          </a:stretch>
        </p:blipFill>
        <p:spPr>
          <a:xfrm>
            <a:off x="9966449" y="4853056"/>
            <a:ext cx="1114425" cy="685800"/>
          </a:xfrm>
          <a:prstGeom prst="rect">
            <a:avLst/>
          </a:prstGeom>
        </p:spPr>
      </p:pic>
      <p:sp>
        <p:nvSpPr>
          <p:cNvPr id="32" name="TextBox 31"/>
          <p:cNvSpPr txBox="1"/>
          <p:nvPr/>
        </p:nvSpPr>
        <p:spPr>
          <a:xfrm>
            <a:off x="9547485" y="5486613"/>
            <a:ext cx="200475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mj-lt"/>
                <a:ea typeface="+mn-ea"/>
                <a:cs typeface="+mn-cs"/>
              </a:rPr>
              <a:t> Developer Portal</a:t>
            </a:r>
          </a:p>
        </p:txBody>
      </p:sp>
      <p:pic>
        <p:nvPicPr>
          <p:cNvPr id="8" name="Picture 7"/>
          <p:cNvPicPr>
            <a:picLocks noChangeAspect="1"/>
          </p:cNvPicPr>
          <p:nvPr/>
        </p:nvPicPr>
        <p:blipFill>
          <a:blip r:embed="rId17"/>
          <a:stretch>
            <a:fillRect/>
          </a:stretch>
        </p:blipFill>
        <p:spPr>
          <a:xfrm>
            <a:off x="10570569" y="3309944"/>
            <a:ext cx="631790" cy="630157"/>
          </a:xfrm>
          <a:prstGeom prst="rect">
            <a:avLst/>
          </a:prstGeom>
        </p:spPr>
      </p:pic>
      <p:sp>
        <p:nvSpPr>
          <p:cNvPr id="33" name="TextBox 32"/>
          <p:cNvSpPr txBox="1"/>
          <p:nvPr/>
        </p:nvSpPr>
        <p:spPr>
          <a:xfrm>
            <a:off x="10310511" y="3848329"/>
            <a:ext cx="194842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mj-lt"/>
                <a:ea typeface="+mn-ea"/>
                <a:cs typeface="+mn-cs"/>
              </a:rPr>
              <a:t>Visual Studio Code</a:t>
            </a:r>
          </a:p>
        </p:txBody>
      </p:sp>
      <p:pic>
        <p:nvPicPr>
          <p:cNvPr id="29" name="Picture 28"/>
          <p:cNvPicPr>
            <a:picLocks noChangeAspect="1"/>
          </p:cNvPicPr>
          <p:nvPr/>
        </p:nvPicPr>
        <p:blipFill>
          <a:blip r:embed="rId18"/>
          <a:stretch>
            <a:fillRect/>
          </a:stretch>
        </p:blipFill>
        <p:spPr>
          <a:xfrm>
            <a:off x="9037637" y="100685"/>
            <a:ext cx="1431280" cy="1232229"/>
          </a:xfrm>
          <a:prstGeom prst="rect">
            <a:avLst/>
          </a:prstGeom>
        </p:spPr>
      </p:pic>
    </p:spTree>
    <p:extLst>
      <p:ext uri="{BB962C8B-B14F-4D97-AF65-F5344CB8AC3E}">
        <p14:creationId xmlns:p14="http://schemas.microsoft.com/office/powerpoint/2010/main" val="1923990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7" grpId="0"/>
      <p:bldP spid="15" grpId="0"/>
      <p:bldP spid="27" grpId="0" animBg="1"/>
      <p:bldP spid="21" grpId="0" animBg="1"/>
      <p:bldP spid="22"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p>
        </p:txBody>
      </p:sp>
      <p:sp>
        <p:nvSpPr>
          <p:cNvPr id="4" name="Text Placeholder 3"/>
          <p:cNvSpPr>
            <a:spLocks noGrp="1"/>
          </p:cNvSpPr>
          <p:nvPr>
            <p:ph type="body" sz="quarter" idx="12"/>
          </p:nvPr>
        </p:nvSpPr>
        <p:spPr/>
        <p:txBody>
          <a:bodyPr/>
          <a:lstStyle/>
          <a:p>
            <a:r>
              <a:rPr lang="en-US" dirty="0"/>
              <a:t>Bot Framework</a:t>
            </a:r>
          </a:p>
        </p:txBody>
      </p:sp>
    </p:spTree>
    <p:extLst>
      <p:ext uri="{BB962C8B-B14F-4D97-AF65-F5344CB8AC3E}">
        <p14:creationId xmlns:p14="http://schemas.microsoft.com/office/powerpoint/2010/main" val="8848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6375" y="296863"/>
            <a:ext cx="10960100" cy="915987"/>
          </a:xfrm>
        </p:spPr>
        <p:txBody>
          <a:bodyPr/>
          <a:lstStyle/>
          <a:p>
            <a:r>
              <a:rPr lang="en-US" dirty="0"/>
              <a:t>Azure Bot Service Preview</a:t>
            </a:r>
            <a:endParaRPr lang="en-US" sz="5507" dirty="0"/>
          </a:p>
        </p:txBody>
      </p:sp>
      <p:pic>
        <p:nvPicPr>
          <p:cNvPr id="5" name="Picture 4"/>
          <p:cNvPicPr>
            <a:picLocks noChangeAspect="1"/>
          </p:cNvPicPr>
          <p:nvPr/>
        </p:nvPicPr>
        <p:blipFill>
          <a:blip r:embed="rId3"/>
          <a:stretch>
            <a:fillRect/>
          </a:stretch>
        </p:blipFill>
        <p:spPr>
          <a:xfrm>
            <a:off x="280632" y="390567"/>
            <a:ext cx="890698" cy="890698"/>
          </a:xfrm>
          <a:prstGeom prst="rect">
            <a:avLst/>
          </a:prstGeom>
        </p:spPr>
      </p:pic>
      <p:grpSp>
        <p:nvGrpSpPr>
          <p:cNvPr id="4" name="Group 3"/>
          <p:cNvGrpSpPr/>
          <p:nvPr/>
        </p:nvGrpSpPr>
        <p:grpSpPr>
          <a:xfrm>
            <a:off x="275483" y="1618180"/>
            <a:ext cx="3931363" cy="4900489"/>
            <a:chOff x="275483" y="1618180"/>
            <a:chExt cx="3931363" cy="4900489"/>
          </a:xfrm>
        </p:grpSpPr>
        <p:sp>
          <p:nvSpPr>
            <p:cNvPr id="52" name="TextBox 51"/>
            <p:cNvSpPr txBox="1"/>
            <p:nvPr/>
          </p:nvSpPr>
          <p:spPr>
            <a:xfrm>
              <a:off x="275483" y="1618180"/>
              <a:ext cx="3931363" cy="4900489"/>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mj-lt"/>
                  <a:ea typeface="Segoe UI Semilight" charset="0"/>
                  <a:cs typeface="Segoe UI Semilight" charset="0"/>
                </a:rPr>
                <a:t>Accelerate development cycles</a:t>
              </a:r>
            </a:p>
          </p:txBody>
        </p:sp>
        <p:sp>
          <p:nvSpPr>
            <p:cNvPr id="106" name="TextBox 105"/>
            <p:cNvSpPr txBox="1"/>
            <p:nvPr/>
          </p:nvSpPr>
          <p:spPr>
            <a:xfrm>
              <a:off x="612794" y="3944937"/>
              <a:ext cx="1138427"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your way</a:t>
              </a:r>
            </a:p>
          </p:txBody>
        </p:sp>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755" y="2546434"/>
              <a:ext cx="1321405" cy="314848"/>
            </a:xfrm>
            <a:prstGeom prst="rect">
              <a:avLst/>
            </a:prstGeom>
          </p:spPr>
        </p:pic>
        <p:pic>
          <p:nvPicPr>
            <p:cNvPr id="109" name="Picture 108"/>
            <p:cNvPicPr>
              <a:picLocks noChangeAspect="1"/>
            </p:cNvPicPr>
            <p:nvPr/>
          </p:nvPicPr>
          <p:blipFill>
            <a:blip r:embed="rId5"/>
            <a:stretch>
              <a:fillRect/>
            </a:stretch>
          </p:blipFill>
          <p:spPr>
            <a:xfrm>
              <a:off x="972767" y="3381029"/>
              <a:ext cx="653923" cy="457135"/>
            </a:xfrm>
            <a:prstGeom prst="rect">
              <a:avLst/>
            </a:prstGeom>
          </p:spPr>
        </p:pic>
        <p:sp>
          <p:nvSpPr>
            <p:cNvPr id="61" name="TextBox 60"/>
            <p:cNvSpPr txBox="1"/>
            <p:nvPr/>
          </p:nvSpPr>
          <p:spPr>
            <a:xfrm>
              <a:off x="491773" y="5835290"/>
              <a:ext cx="1380480"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Quick start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templates</a:t>
              </a:r>
            </a:p>
          </p:txBody>
        </p:sp>
        <p:sp>
          <p:nvSpPr>
            <p:cNvPr id="62" name="TextBox 61"/>
            <p:cNvSpPr txBox="1"/>
            <p:nvPr/>
          </p:nvSpPr>
          <p:spPr>
            <a:xfrm>
              <a:off x="2384595" y="5835290"/>
              <a:ext cx="1574444"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Integrated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chat window</a:t>
              </a:r>
            </a:p>
          </p:txBody>
        </p:sp>
        <p:grpSp>
          <p:nvGrpSpPr>
            <p:cNvPr id="22" name="Group 21"/>
            <p:cNvGrpSpPr/>
            <p:nvPr/>
          </p:nvGrpSpPr>
          <p:grpSpPr>
            <a:xfrm>
              <a:off x="2463893" y="2497080"/>
              <a:ext cx="1382082" cy="2091963"/>
              <a:chOff x="6516661" y="2496937"/>
              <a:chExt cx="1382277" cy="2092259"/>
            </a:xfrm>
          </p:grpSpPr>
          <p:sp>
            <p:nvSpPr>
              <p:cNvPr id="107" name="TextBox 106"/>
              <p:cNvSpPr txBox="1"/>
              <p:nvPr/>
            </p:nvSpPr>
            <p:spPr>
              <a:xfrm>
                <a:off x="6516661" y="3942788"/>
                <a:ext cx="1382277" cy="646408"/>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Built in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code editor</a:t>
                </a:r>
              </a:p>
            </p:txBody>
          </p:sp>
          <p:sp>
            <p:nvSpPr>
              <p:cNvPr id="111" name="Freeform 19"/>
              <p:cNvSpPr>
                <a:spLocks noChangeAspect="1" noEditPoints="1"/>
              </p:cNvSpPr>
              <p:nvPr/>
            </p:nvSpPr>
            <p:spPr bwMode="auto">
              <a:xfrm>
                <a:off x="6669516" y="2496937"/>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&lt;/&gt;</a:t>
                </a:r>
              </a:p>
            </p:txBody>
          </p:sp>
        </p:grpSp>
        <p:grpSp>
          <p:nvGrpSpPr>
            <p:cNvPr id="180" name="Group 179"/>
            <p:cNvGrpSpPr/>
            <p:nvPr/>
          </p:nvGrpSpPr>
          <p:grpSpPr>
            <a:xfrm>
              <a:off x="2475662" y="4641812"/>
              <a:ext cx="1329825" cy="1177222"/>
              <a:chOff x="551714" y="473330"/>
              <a:chExt cx="1549400" cy="1371600"/>
            </a:xfrm>
          </p:grpSpPr>
          <p:pic>
            <p:nvPicPr>
              <p:cNvPr id="181" name="Picture 180"/>
              <p:cNvPicPr>
                <a:picLocks noChangeAspect="1"/>
              </p:cNvPicPr>
              <p:nvPr/>
            </p:nvPicPr>
            <p:blipFill>
              <a:blip r:embed="rId6"/>
              <a:stretch>
                <a:fillRect/>
              </a:stretch>
            </p:blipFill>
            <p:spPr>
              <a:xfrm>
                <a:off x="551714" y="473330"/>
                <a:ext cx="1549400" cy="1371600"/>
              </a:xfrm>
              <a:prstGeom prst="rect">
                <a:avLst/>
              </a:prstGeom>
            </p:spPr>
          </p:pic>
          <p:grpSp>
            <p:nvGrpSpPr>
              <p:cNvPr id="182" name="Group 181"/>
              <p:cNvGrpSpPr/>
              <p:nvPr/>
            </p:nvGrpSpPr>
            <p:grpSpPr>
              <a:xfrm>
                <a:off x="1532962" y="596785"/>
                <a:ext cx="407208" cy="595237"/>
                <a:chOff x="1102148" y="2839661"/>
                <a:chExt cx="503994" cy="704711"/>
              </a:xfrm>
            </p:grpSpPr>
            <p:sp>
              <p:nvSpPr>
                <p:cNvPr id="184" name="Rounded Rectangular Callout 97"/>
                <p:cNvSpPr/>
                <p:nvPr/>
              </p:nvSpPr>
              <p:spPr>
                <a:xfrm>
                  <a:off x="1102148" y="2839661"/>
                  <a:ext cx="456184" cy="148605"/>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185" name="Rounded Rectangular Callout 98"/>
                <p:cNvSpPr/>
                <p:nvPr/>
              </p:nvSpPr>
              <p:spPr>
                <a:xfrm>
                  <a:off x="1149958" y="3026312"/>
                  <a:ext cx="456184" cy="100680"/>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186" name="Rounded Rectangular Callout 99"/>
                <p:cNvSpPr/>
                <p:nvPr/>
              </p:nvSpPr>
              <p:spPr>
                <a:xfrm>
                  <a:off x="1102148" y="3158296"/>
                  <a:ext cx="456184" cy="113189"/>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187" name="Rounded Rectangular Callout 100"/>
                <p:cNvSpPr/>
                <p:nvPr/>
              </p:nvSpPr>
              <p:spPr>
                <a:xfrm>
                  <a:off x="1149958" y="3302323"/>
                  <a:ext cx="456184" cy="242049"/>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grpSp>
          <p:sp>
            <p:nvSpPr>
              <p:cNvPr id="183" name="Rectangle 182"/>
              <p:cNvSpPr/>
              <p:nvPr/>
            </p:nvSpPr>
            <p:spPr>
              <a:xfrm>
                <a:off x="711990" y="585634"/>
                <a:ext cx="718903" cy="601746"/>
              </a:xfrm>
              <a:prstGeom prst="rect">
                <a:avLst/>
              </a:prstGeom>
              <a:solidFill>
                <a:srgbClr val="0072C6"/>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grpSp>
        <p:sp>
          <p:nvSpPr>
            <p:cNvPr id="204" name="Rectangle: Single Corner Snipped 203"/>
            <p:cNvSpPr/>
            <p:nvPr/>
          </p:nvSpPr>
          <p:spPr bwMode="auto">
            <a:xfrm>
              <a:off x="505279" y="4722827"/>
              <a:ext cx="642575" cy="775548"/>
            </a:xfrm>
            <a:prstGeom prst="snip1Rect">
              <a:avLst/>
            </a:prstGeom>
            <a:solidFill>
              <a:schemeClr val="bg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endParaRPr>
            </a:p>
          </p:txBody>
        </p:sp>
        <p:sp>
          <p:nvSpPr>
            <p:cNvPr id="205" name="Rectangle: Single Corner Snipped 204"/>
            <p:cNvSpPr/>
            <p:nvPr/>
          </p:nvSpPr>
          <p:spPr bwMode="auto">
            <a:xfrm>
              <a:off x="715674" y="4874507"/>
              <a:ext cx="642575" cy="775548"/>
            </a:xfrm>
            <a:prstGeom prst="snip1Rect">
              <a:avLst/>
            </a:prstGeom>
            <a:solidFill>
              <a:schemeClr val="bg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endParaRPr>
            </a:p>
          </p:txBody>
        </p:sp>
        <p:sp>
          <p:nvSpPr>
            <p:cNvPr id="206" name="Rectangle: Single Corner Snipped 205"/>
            <p:cNvSpPr/>
            <p:nvPr/>
          </p:nvSpPr>
          <p:spPr bwMode="auto">
            <a:xfrm>
              <a:off x="1103585" y="5026187"/>
              <a:ext cx="642575" cy="775548"/>
            </a:xfrm>
            <a:prstGeom prst="snip1Rect">
              <a:avLst/>
            </a:prstGeom>
            <a:solidFill>
              <a:schemeClr val="bg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endParaRPr>
            </a:p>
          </p:txBody>
        </p:sp>
      </p:grpSp>
      <p:grpSp>
        <p:nvGrpSpPr>
          <p:cNvPr id="6" name="Group 5"/>
          <p:cNvGrpSpPr/>
          <p:nvPr/>
        </p:nvGrpSpPr>
        <p:grpSpPr>
          <a:xfrm>
            <a:off x="4252557" y="1618181"/>
            <a:ext cx="3931363" cy="4900489"/>
            <a:chOff x="4252557" y="1618181"/>
            <a:chExt cx="3931363" cy="4900489"/>
          </a:xfrm>
        </p:grpSpPr>
        <p:sp>
          <p:nvSpPr>
            <p:cNvPr id="53" name="TextBox 52"/>
            <p:cNvSpPr txBox="1"/>
            <p:nvPr/>
          </p:nvSpPr>
          <p:spPr>
            <a:xfrm>
              <a:off x="4252557" y="1618181"/>
              <a:ext cx="3931363" cy="4900489"/>
            </a:xfrm>
            <a:prstGeom prst="rect">
              <a:avLst/>
            </a:prstGeom>
            <a:solidFill>
              <a:schemeClr val="accent1"/>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mj-lt"/>
                  <a:ea typeface="Segoe UI Semilight" charset="0"/>
                  <a:cs typeface="Segoe UI Semilight" charset="0"/>
                </a:rPr>
                <a:t>Enrich your bots</a:t>
              </a:r>
            </a:p>
          </p:txBody>
        </p:sp>
        <p:sp>
          <p:nvSpPr>
            <p:cNvPr id="68" name="TextBox 67"/>
            <p:cNvSpPr txBox="1"/>
            <p:nvPr/>
          </p:nvSpPr>
          <p:spPr>
            <a:xfrm>
              <a:off x="4678929" y="3944937"/>
              <a:ext cx="1093543"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rPr>
                <a:t>Channel </a:t>
              </a:r>
              <a:br>
                <a:rPr kumimoji="0" lang="en-US" sz="2000" b="0" i="0" u="none" strike="noStrike" kern="1200" cap="none" spc="0" normalizeH="0" baseline="0" noProof="0" dirty="0">
                  <a:ln>
                    <a:noFill/>
                  </a:ln>
                  <a:solidFill>
                    <a:srgbClr val="FFFFFF"/>
                  </a:solidFill>
                  <a:effectLst/>
                  <a:uLnTx/>
                  <a:uFillTx/>
                  <a:latin typeface="+mj-lt"/>
                  <a:ea typeface="+mn-ea"/>
                </a:rPr>
              </a:br>
              <a:r>
                <a:rPr kumimoji="0" lang="en-US" sz="2000" b="0" i="0" u="none" strike="noStrike" kern="1200" cap="none" spc="0" normalizeH="0" baseline="0" noProof="0" dirty="0">
                  <a:ln>
                    <a:noFill/>
                  </a:ln>
                  <a:solidFill>
                    <a:srgbClr val="FFFFFF"/>
                  </a:solidFill>
                  <a:effectLst/>
                  <a:uLnTx/>
                  <a:uFillTx/>
                  <a:latin typeface="+mj-lt"/>
                  <a:ea typeface="+mn-ea"/>
                </a:rPr>
                <a:t>support</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endParaRPr>
            </a:p>
          </p:txBody>
        </p:sp>
        <p:sp>
          <p:nvSpPr>
            <p:cNvPr id="71" name="TextBox 70"/>
            <p:cNvSpPr txBox="1"/>
            <p:nvPr/>
          </p:nvSpPr>
          <p:spPr>
            <a:xfrm>
              <a:off x="4481764" y="5835290"/>
              <a:ext cx="1487882"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rPr>
                <a:t>Direct </a:t>
              </a:r>
              <a:br>
                <a:rPr kumimoji="0" lang="en-US" sz="2000" b="0" i="0" u="none" strike="noStrike" kern="1200" cap="none" spc="0" normalizeH="0" baseline="0" noProof="0" dirty="0">
                  <a:ln>
                    <a:noFill/>
                  </a:ln>
                  <a:solidFill>
                    <a:srgbClr val="FFFFFF"/>
                  </a:solidFill>
                  <a:effectLst/>
                  <a:uLnTx/>
                  <a:uFillTx/>
                  <a:latin typeface="+mj-lt"/>
                  <a:ea typeface="+mn-ea"/>
                </a:rPr>
              </a:br>
              <a:r>
                <a:rPr kumimoji="0" lang="en-US" sz="2000" b="0" i="0" u="none" strike="noStrike" kern="1200" cap="none" spc="0" normalizeH="0" baseline="0" noProof="0" dirty="0">
                  <a:ln>
                    <a:noFill/>
                  </a:ln>
                  <a:solidFill>
                    <a:srgbClr val="FFFFFF"/>
                  </a:solidFill>
                  <a:effectLst/>
                  <a:uLnTx/>
                  <a:uFillTx/>
                  <a:latin typeface="+mj-lt"/>
                  <a:ea typeface="+mn-ea"/>
                </a:rPr>
                <a:t>Line support</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endParaRPr>
            </a:p>
          </p:txBody>
        </p:sp>
        <p:sp>
          <p:nvSpPr>
            <p:cNvPr id="72" name="TextBox 71"/>
            <p:cNvSpPr txBox="1"/>
            <p:nvPr/>
          </p:nvSpPr>
          <p:spPr>
            <a:xfrm>
              <a:off x="6630434" y="3942726"/>
              <a:ext cx="1214665"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rPr>
                <a:t>Cognitive </a:t>
              </a:r>
              <a:br>
                <a:rPr kumimoji="0" lang="en-US" sz="2000" b="0" i="0" u="none" strike="noStrike" kern="1200" cap="none" spc="0" normalizeH="0" baseline="0" noProof="0" dirty="0">
                  <a:ln>
                    <a:noFill/>
                  </a:ln>
                  <a:solidFill>
                    <a:srgbClr val="FFFFFF"/>
                  </a:solidFill>
                  <a:effectLst/>
                  <a:uLnTx/>
                  <a:uFillTx/>
                  <a:latin typeface="+mj-lt"/>
                  <a:ea typeface="+mn-ea"/>
                </a:rPr>
              </a:br>
              <a:r>
                <a:rPr kumimoji="0" lang="en-US" sz="2000" b="0" i="0" u="none" strike="noStrike" kern="1200" cap="none" spc="0" normalizeH="0" baseline="0" noProof="0" dirty="0">
                  <a:ln>
                    <a:noFill/>
                  </a:ln>
                  <a:solidFill>
                    <a:srgbClr val="FFFFFF"/>
                  </a:solidFill>
                  <a:effectLst/>
                  <a:uLnTx/>
                  <a:uFillTx/>
                  <a:latin typeface="+mj-lt"/>
                  <a:ea typeface="+mn-ea"/>
                </a:rPr>
                <a:t>Services </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endParaRPr>
            </a:p>
          </p:txBody>
        </p:sp>
        <p:sp>
          <p:nvSpPr>
            <p:cNvPr id="74" name="TextBox 73"/>
            <p:cNvSpPr txBox="1"/>
            <p:nvPr/>
          </p:nvSpPr>
          <p:spPr>
            <a:xfrm>
              <a:off x="6558333" y="5778408"/>
              <a:ext cx="1367656"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mn-ea"/>
                  <a:cs typeface="Segoe UI Semilight" panose="020B0402040204020203" pitchFamily="34" charset="0"/>
                </a:rPr>
                <a:t>Embedded </a:t>
              </a:r>
              <a:br>
                <a:rPr kumimoji="0" lang="en-US" sz="2000" b="0" i="0" u="none" strike="noStrike" kern="1200" cap="none" spc="0" normalizeH="0" baseline="0" noProof="0" dirty="0">
                  <a:ln>
                    <a:noFill/>
                  </a:ln>
                  <a:solidFill>
                    <a:srgbClr val="FFFFFF"/>
                  </a:solidFill>
                  <a:effectLst/>
                  <a:uLnTx/>
                  <a:uFillTx/>
                  <a:latin typeface="+mj-lt"/>
                  <a:ea typeface="+mn-ea"/>
                  <a:cs typeface="Segoe UI Semilight" panose="020B0402040204020203" pitchFamily="34" charset="0"/>
                </a:rPr>
              </a:br>
              <a:r>
                <a:rPr kumimoji="0" lang="en-US" sz="2000" b="0" i="0" u="none" strike="noStrike" kern="1200" cap="none" spc="0" normalizeH="0" baseline="0" noProof="0" dirty="0">
                  <a:ln>
                    <a:noFill/>
                  </a:ln>
                  <a:solidFill>
                    <a:srgbClr val="FFFFFF"/>
                  </a:solidFill>
                  <a:effectLst/>
                  <a:uLnTx/>
                  <a:uFillTx/>
                  <a:latin typeface="+mj-lt"/>
                  <a:ea typeface="+mn-ea"/>
                  <a:cs typeface="Segoe UI Semilight" panose="020B0402040204020203" pitchFamily="34" charset="0"/>
                </a:rPr>
                <a:t>web chat</a:t>
              </a:r>
            </a:p>
          </p:txBody>
        </p:sp>
        <p:pic>
          <p:nvPicPr>
            <p:cNvPr id="76" name="Picture 75"/>
            <p:cNvPicPr>
              <a:picLocks noChangeAspect="1"/>
            </p:cNvPicPr>
            <p:nvPr/>
          </p:nvPicPr>
          <p:blipFill>
            <a:blip r:embed="rId7"/>
            <a:stretch>
              <a:fillRect/>
            </a:stretch>
          </p:blipFill>
          <p:spPr>
            <a:xfrm>
              <a:off x="4510715" y="2952627"/>
              <a:ext cx="411480" cy="411480"/>
            </a:xfrm>
            <a:prstGeom prst="rect">
              <a:avLst/>
            </a:prstGeom>
          </p:spPr>
        </p:pic>
        <p:pic>
          <p:nvPicPr>
            <p:cNvPr id="78" name="Picture 77"/>
            <p:cNvPicPr>
              <a:picLocks noChangeAspect="1"/>
            </p:cNvPicPr>
            <p:nvPr/>
          </p:nvPicPr>
          <p:blipFill>
            <a:blip r:embed="rId8"/>
            <a:stretch>
              <a:fillRect/>
            </a:stretch>
          </p:blipFill>
          <p:spPr>
            <a:xfrm>
              <a:off x="4508379" y="3410267"/>
              <a:ext cx="411480" cy="411480"/>
            </a:xfrm>
            <a:prstGeom prst="rect">
              <a:avLst/>
            </a:prstGeom>
          </p:spPr>
        </p:pic>
        <p:pic>
          <p:nvPicPr>
            <p:cNvPr id="79" name="Picture 78"/>
            <p:cNvPicPr>
              <a:picLocks noChangeAspect="1"/>
            </p:cNvPicPr>
            <p:nvPr/>
          </p:nvPicPr>
          <p:blipFill>
            <a:blip r:embed="rId9"/>
            <a:stretch>
              <a:fillRect/>
            </a:stretch>
          </p:blipFill>
          <p:spPr>
            <a:xfrm>
              <a:off x="4960400" y="3410267"/>
              <a:ext cx="411480" cy="411480"/>
            </a:xfrm>
            <a:prstGeom prst="rect">
              <a:avLst/>
            </a:prstGeom>
          </p:spPr>
        </p:pic>
        <p:pic>
          <p:nvPicPr>
            <p:cNvPr id="80" name="Picture 79"/>
            <p:cNvPicPr>
              <a:picLocks noChangeAspect="1"/>
            </p:cNvPicPr>
            <p:nvPr/>
          </p:nvPicPr>
          <p:blipFill>
            <a:blip r:embed="rId10"/>
            <a:stretch>
              <a:fillRect/>
            </a:stretch>
          </p:blipFill>
          <p:spPr>
            <a:xfrm>
              <a:off x="5424197" y="3410267"/>
              <a:ext cx="411480" cy="411480"/>
            </a:xfrm>
            <a:prstGeom prst="rect">
              <a:avLst/>
            </a:prstGeom>
          </p:spPr>
        </p:pic>
        <p:pic>
          <p:nvPicPr>
            <p:cNvPr id="85" name="Picture 84"/>
            <p:cNvPicPr>
              <a:picLocks noChangeAspect="1"/>
            </p:cNvPicPr>
            <p:nvPr/>
          </p:nvPicPr>
          <p:blipFill>
            <a:blip r:embed="rId11"/>
            <a:stretch>
              <a:fillRect/>
            </a:stretch>
          </p:blipFill>
          <p:spPr>
            <a:xfrm>
              <a:off x="5420585" y="2940730"/>
              <a:ext cx="411480" cy="411480"/>
            </a:xfrm>
            <a:prstGeom prst="rect">
              <a:avLst/>
            </a:prstGeom>
          </p:spPr>
        </p:pic>
        <p:pic>
          <p:nvPicPr>
            <p:cNvPr id="87" name="Picture 86"/>
            <p:cNvPicPr>
              <a:picLocks noChangeAspect="1"/>
            </p:cNvPicPr>
            <p:nvPr/>
          </p:nvPicPr>
          <p:blipFill>
            <a:blip r:embed="rId12"/>
            <a:stretch>
              <a:fillRect/>
            </a:stretch>
          </p:blipFill>
          <p:spPr>
            <a:xfrm>
              <a:off x="4967906" y="2940877"/>
              <a:ext cx="411480" cy="411480"/>
            </a:xfrm>
            <a:prstGeom prst="rect">
              <a:avLst/>
            </a:prstGeom>
          </p:spPr>
        </p:pic>
        <p:pic>
          <p:nvPicPr>
            <p:cNvPr id="88" name="Picture 87"/>
            <p:cNvPicPr>
              <a:picLocks noChangeAspect="1"/>
            </p:cNvPicPr>
            <p:nvPr/>
          </p:nvPicPr>
          <p:blipFill>
            <a:blip r:embed="rId13"/>
            <a:stretch>
              <a:fillRect/>
            </a:stretch>
          </p:blipFill>
          <p:spPr>
            <a:xfrm>
              <a:off x="4965570" y="2474618"/>
              <a:ext cx="411480" cy="411480"/>
            </a:xfrm>
            <a:prstGeom prst="rect">
              <a:avLst/>
            </a:prstGeom>
          </p:spPr>
        </p:pic>
        <p:pic>
          <p:nvPicPr>
            <p:cNvPr id="89" name="Picture 88"/>
            <p:cNvPicPr>
              <a:picLocks noChangeAspect="1"/>
            </p:cNvPicPr>
            <p:nvPr/>
          </p:nvPicPr>
          <p:blipFill>
            <a:blip r:embed="rId14"/>
            <a:stretch>
              <a:fillRect/>
            </a:stretch>
          </p:blipFill>
          <p:spPr>
            <a:xfrm>
              <a:off x="4508379" y="2474618"/>
              <a:ext cx="411480" cy="411480"/>
            </a:xfrm>
            <a:prstGeom prst="rect">
              <a:avLst/>
            </a:prstGeom>
          </p:spPr>
        </p:pic>
        <p:sp>
          <p:nvSpPr>
            <p:cNvPr id="202" name="Rounded Rectangular Callout 100"/>
            <p:cNvSpPr/>
            <p:nvPr/>
          </p:nvSpPr>
          <p:spPr>
            <a:xfrm>
              <a:off x="4530506" y="4810698"/>
              <a:ext cx="1381823" cy="766487"/>
            </a:xfrm>
            <a:prstGeom prst="wedgeRoundRectCallout">
              <a:avLst>
                <a:gd name="adj1" fmla="val 60883"/>
                <a:gd name="adj2" fmla="val 7714"/>
                <a:gd name="adj3" fmla="val 16667"/>
              </a:avLst>
            </a:prstGeom>
            <a:solidFill>
              <a:schemeClr val="bg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endParaRPr>
            </a:p>
          </p:txBody>
        </p:sp>
        <p:sp>
          <p:nvSpPr>
            <p:cNvPr id="203" name="TextBox 202"/>
            <p:cNvSpPr txBox="1"/>
            <p:nvPr/>
          </p:nvSpPr>
          <p:spPr>
            <a:xfrm>
              <a:off x="4636059" y="4818652"/>
              <a:ext cx="1553828" cy="668315"/>
            </a:xfrm>
            <a:prstGeom prst="rect">
              <a:avLst/>
            </a:prstGeom>
            <a:no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BCF2"/>
                  </a:solidFill>
                  <a:effectLst/>
                  <a:uLnTx/>
                  <a:uFillTx/>
                  <a:latin typeface="+mj-lt"/>
                  <a:ea typeface="+mn-ea"/>
                  <a:cs typeface="Courier New" panose="02070309020205020404" pitchFamily="49" charset="0"/>
                </a:rPr>
                <a:t>API</a:t>
              </a:r>
            </a:p>
          </p:txBody>
        </p:sp>
        <p:grpSp>
          <p:nvGrpSpPr>
            <p:cNvPr id="2" name="Group 1"/>
            <p:cNvGrpSpPr/>
            <p:nvPr/>
          </p:nvGrpSpPr>
          <p:grpSpPr>
            <a:xfrm>
              <a:off x="6663217" y="4696022"/>
              <a:ext cx="887813" cy="954033"/>
              <a:chOff x="6759571" y="4688894"/>
              <a:chExt cx="887813" cy="954033"/>
            </a:xfrm>
          </p:grpSpPr>
          <p:sp>
            <p:nvSpPr>
              <p:cNvPr id="208" name="Rounded Rectangular Callout 98"/>
              <p:cNvSpPr/>
              <p:nvPr/>
            </p:nvSpPr>
            <p:spPr>
              <a:xfrm>
                <a:off x="6843792" y="4688894"/>
                <a:ext cx="803592" cy="185408"/>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209" name="Rounded Rectangular Callout 99"/>
              <p:cNvSpPr/>
              <p:nvPr/>
            </p:nvSpPr>
            <p:spPr>
              <a:xfrm>
                <a:off x="6759571" y="4931947"/>
                <a:ext cx="803592" cy="208444"/>
              </a:xfrm>
              <a:prstGeom prst="wedgeRoundRectCallout">
                <a:avLst>
                  <a:gd name="adj1" fmla="val -66971"/>
                  <a:gd name="adj2" fmla="val 627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sp>
            <p:nvSpPr>
              <p:cNvPr id="210" name="Rounded Rectangular Callout 100"/>
              <p:cNvSpPr/>
              <p:nvPr/>
            </p:nvSpPr>
            <p:spPr>
              <a:xfrm>
                <a:off x="6843792" y="5197180"/>
                <a:ext cx="803592" cy="445747"/>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mj-lt"/>
                  <a:ea typeface="+mn-ea"/>
                  <a:cs typeface="+mn-cs"/>
                </a:endParaRPr>
              </a:p>
            </p:txBody>
          </p:sp>
        </p:grpSp>
        <p:pic>
          <p:nvPicPr>
            <p:cNvPr id="212" name="Picture 211"/>
            <p:cNvPicPr>
              <a:picLocks noChangeAspect="1"/>
            </p:cNvPicPr>
            <p:nvPr/>
          </p:nvPicPr>
          <p:blipFill>
            <a:blip r:embed="rId15"/>
            <a:stretch>
              <a:fillRect/>
            </a:stretch>
          </p:blipFill>
          <p:spPr>
            <a:xfrm>
              <a:off x="6416333" y="2667646"/>
              <a:ext cx="1465802" cy="869608"/>
            </a:xfrm>
            <a:prstGeom prst="rect">
              <a:avLst/>
            </a:prstGeom>
          </p:spPr>
        </p:pic>
        <p:pic>
          <p:nvPicPr>
            <p:cNvPr id="213" name="Picture 212"/>
            <p:cNvPicPr>
              <a:picLocks noChangeAspect="1"/>
            </p:cNvPicPr>
            <p:nvPr/>
          </p:nvPicPr>
          <p:blipFill>
            <a:blip r:embed="rId16">
              <a:biLevel thresh="25000"/>
            </a:blip>
            <a:stretch>
              <a:fillRect/>
            </a:stretch>
          </p:blipFill>
          <p:spPr>
            <a:xfrm>
              <a:off x="5442870" y="2506662"/>
              <a:ext cx="394367" cy="389936"/>
            </a:xfrm>
            <a:prstGeom prst="rect">
              <a:avLst/>
            </a:prstGeom>
          </p:spPr>
        </p:pic>
      </p:grpSp>
      <p:grpSp>
        <p:nvGrpSpPr>
          <p:cNvPr id="7" name="Group 6"/>
          <p:cNvGrpSpPr/>
          <p:nvPr/>
        </p:nvGrpSpPr>
        <p:grpSpPr>
          <a:xfrm>
            <a:off x="8229632" y="1618182"/>
            <a:ext cx="3931363" cy="4900489"/>
            <a:chOff x="8229632" y="1618182"/>
            <a:chExt cx="3931363" cy="4900489"/>
          </a:xfrm>
        </p:grpSpPr>
        <p:sp>
          <p:nvSpPr>
            <p:cNvPr id="54" name="TextBox 53"/>
            <p:cNvSpPr txBox="1"/>
            <p:nvPr/>
          </p:nvSpPr>
          <p:spPr>
            <a:xfrm>
              <a:off x="8229632" y="1618182"/>
              <a:ext cx="3931363" cy="4900489"/>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mj-lt"/>
                  <a:ea typeface="Segoe UI Semilight" charset="0"/>
                  <a:cs typeface="Segoe UI Semilight" charset="0"/>
                </a:rPr>
                <a:t>Boost operational efficiencies</a:t>
              </a:r>
            </a:p>
          </p:txBody>
        </p:sp>
        <p:sp>
          <p:nvSpPr>
            <p:cNvPr id="112" name="TextBox 111"/>
            <p:cNvSpPr txBox="1"/>
            <p:nvPr/>
          </p:nvSpPr>
          <p:spPr>
            <a:xfrm>
              <a:off x="8563116" y="5811042"/>
              <a:ext cx="1372465"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Scale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on demand</a:t>
              </a:r>
            </a:p>
          </p:txBody>
        </p:sp>
        <p:pic>
          <p:nvPicPr>
            <p:cNvPr id="114" name="Picture 113"/>
            <p:cNvPicPr>
              <a:picLocks noChangeAspect="1"/>
            </p:cNvPicPr>
            <p:nvPr/>
          </p:nvPicPr>
          <p:blipFill rotWithShape="1">
            <a:blip r:embed="rId17">
              <a:duotone>
                <a:schemeClr val="accent1">
                  <a:shade val="45000"/>
                  <a:satMod val="135000"/>
                </a:schemeClr>
                <a:prstClr val="white"/>
              </a:duotone>
              <a:lum contrast="25000"/>
            </a:blip>
            <a:srcRect l="24332" t="49926" r="23006"/>
            <a:stretch/>
          </p:blipFill>
          <p:spPr>
            <a:xfrm>
              <a:off x="8475913" y="4236122"/>
              <a:ext cx="1576038" cy="1498561"/>
            </a:xfrm>
            <a:prstGeom prst="rect">
              <a:avLst/>
            </a:prstGeom>
          </p:spPr>
        </p:pic>
        <p:sp>
          <p:nvSpPr>
            <p:cNvPr id="113" name="TextBox 112"/>
            <p:cNvSpPr txBox="1"/>
            <p:nvPr/>
          </p:nvSpPr>
          <p:spPr>
            <a:xfrm>
              <a:off x="10542726" y="5811042"/>
              <a:ext cx="1151251"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dev ops</a:t>
              </a:r>
            </a:p>
          </p:txBody>
        </p:sp>
        <p:grpSp>
          <p:nvGrpSpPr>
            <p:cNvPr id="173" name="Group 172"/>
            <p:cNvGrpSpPr/>
            <p:nvPr/>
          </p:nvGrpSpPr>
          <p:grpSpPr>
            <a:xfrm>
              <a:off x="10637837" y="4347247"/>
              <a:ext cx="926904" cy="1259855"/>
              <a:chOff x="10486229" y="2466007"/>
              <a:chExt cx="1233374" cy="1676412"/>
            </a:xfrm>
          </p:grpSpPr>
          <p:sp>
            <p:nvSpPr>
              <p:cNvPr id="116"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117"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118"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120"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18"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19" name="&quot;Not Allowed&quot; Symbol 18"/>
              <p:cNvSpPr/>
              <p:nvPr/>
            </p:nvSpPr>
            <p:spPr bwMode="auto">
              <a:xfrm>
                <a:off x="10486229" y="2466007"/>
                <a:ext cx="1233374" cy="1233373"/>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mj-lt"/>
                  <a:ea typeface="+mn-ea"/>
                  <a:cs typeface="+mn-cs"/>
                </a:endParaRPr>
              </a:p>
            </p:txBody>
          </p:sp>
        </p:grpSp>
        <p:pic>
          <p:nvPicPr>
            <p:cNvPr id="174" name="Picture 6"/>
            <p:cNvPicPr>
              <a:picLocks noChangeAspect="1"/>
            </p:cNvPicPr>
            <p:nvPr/>
          </p:nvPicPr>
          <p:blipFill>
            <a:blip r:embed="rId18"/>
            <a:stretch>
              <a:fillRect/>
            </a:stretch>
          </p:blipFill>
          <p:spPr>
            <a:xfrm>
              <a:off x="8475663" y="2520737"/>
              <a:ext cx="1420623" cy="1253656"/>
            </a:xfrm>
            <a:prstGeom prst="rect">
              <a:avLst/>
            </a:prstGeom>
          </p:spPr>
        </p:pic>
        <p:sp>
          <p:nvSpPr>
            <p:cNvPr id="175" name="TextBox 174"/>
            <p:cNvSpPr txBox="1"/>
            <p:nvPr/>
          </p:nvSpPr>
          <p:spPr>
            <a:xfrm>
              <a:off x="8320264" y="3638696"/>
              <a:ext cx="1858175"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Powered by</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Azure Functions</a:t>
              </a:r>
            </a:p>
          </p:txBody>
        </p:sp>
        <p:sp>
          <p:nvSpPr>
            <p:cNvPr id="176" name="TextBox 175"/>
            <p:cNvSpPr txBox="1"/>
            <p:nvPr/>
          </p:nvSpPr>
          <p:spPr>
            <a:xfrm>
              <a:off x="10395253" y="3638696"/>
              <a:ext cx="1446202"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Continuous</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Semilight" panose="020B0402040204020203" pitchFamily="34" charset="0"/>
                </a:rPr>
                <a:t>deployment</a:t>
              </a:r>
            </a:p>
          </p:txBody>
        </p:sp>
        <p:sp>
          <p:nvSpPr>
            <p:cNvPr id="64" name="Freeform 17"/>
            <p:cNvSpPr>
              <a:spLocks noChangeAspect="1" noEditPoints="1"/>
            </p:cNvSpPr>
            <p:nvPr/>
          </p:nvSpPr>
          <p:spPr bwMode="auto">
            <a:xfrm>
              <a:off x="10499589" y="2520737"/>
              <a:ext cx="1193809" cy="1015629"/>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mj-lt"/>
                <a:ea typeface="+mn-ea"/>
                <a:cs typeface="+mn-cs"/>
              </a:endParaRPr>
            </a:p>
          </p:txBody>
        </p:sp>
      </p:grpSp>
    </p:spTree>
    <p:extLst>
      <p:ext uri="{BB962C8B-B14F-4D97-AF65-F5344CB8AC3E}">
        <p14:creationId xmlns:p14="http://schemas.microsoft.com/office/powerpoint/2010/main" val="4017859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p>
        </p:txBody>
      </p:sp>
      <p:sp>
        <p:nvSpPr>
          <p:cNvPr id="4" name="Text Placeholder 3"/>
          <p:cNvSpPr>
            <a:spLocks noGrp="1"/>
          </p:cNvSpPr>
          <p:nvPr>
            <p:ph type="body" sz="quarter" idx="12"/>
          </p:nvPr>
        </p:nvSpPr>
        <p:spPr/>
        <p:txBody>
          <a:bodyPr/>
          <a:lstStyle/>
          <a:p>
            <a:r>
              <a:rPr lang="en-US" smtClean="0"/>
              <a:t>Azure Bot Services</a:t>
            </a:r>
            <a:endParaRPr lang="en-US" dirty="0"/>
          </a:p>
        </p:txBody>
      </p:sp>
    </p:spTree>
    <p:extLst>
      <p:ext uri="{BB962C8B-B14F-4D97-AF65-F5344CB8AC3E}">
        <p14:creationId xmlns:p14="http://schemas.microsoft.com/office/powerpoint/2010/main" val="189210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4671" y="1038978"/>
            <a:ext cx="12436475" cy="59555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9" name="Rectangle 28"/>
          <p:cNvSpPr/>
          <p:nvPr/>
        </p:nvSpPr>
        <p:spPr bwMode="auto">
          <a:xfrm>
            <a:off x="0" y="-1"/>
            <a:ext cx="12436475" cy="1038979"/>
          </a:xfrm>
          <a:prstGeom prst="rect">
            <a:avLst/>
          </a:prstGeom>
          <a:solidFill>
            <a:srgbClr val="009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0" name="Title 33"/>
          <p:cNvSpPr txBox="1">
            <a:spLocks/>
          </p:cNvSpPr>
          <p:nvPr/>
        </p:nvSpPr>
        <p:spPr>
          <a:xfrm>
            <a:off x="133882" y="258029"/>
            <a:ext cx="11582398" cy="6698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solidFill>
                  <a:srgbClr val="FFFFFF"/>
                </a:solidFill>
                <a:effectLst/>
                <a:uLnTx/>
                <a:uFillTx/>
                <a:ea typeface="+mn-ea"/>
                <a:cs typeface="Segoe UI" pitchFamily="34" charset="0"/>
              </a:rPr>
              <a:t>Microsoft Cognitive Services</a:t>
            </a:r>
          </a:p>
        </p:txBody>
      </p:sp>
      <p:grpSp>
        <p:nvGrpSpPr>
          <p:cNvPr id="50" name="Group 49"/>
          <p:cNvGrpSpPr/>
          <p:nvPr/>
        </p:nvGrpSpPr>
        <p:grpSpPr>
          <a:xfrm>
            <a:off x="5069790" y="1135062"/>
            <a:ext cx="2219539" cy="5711058"/>
            <a:chOff x="4963644" y="1146942"/>
            <a:chExt cx="2219539" cy="5554494"/>
          </a:xfrm>
        </p:grpSpPr>
        <p:sp>
          <p:nvSpPr>
            <p:cNvPr id="51" name="Rectangle 50"/>
            <p:cNvSpPr/>
            <p:nvPr/>
          </p:nvSpPr>
          <p:spPr bwMode="auto">
            <a:xfrm>
              <a:off x="4963644" y="1213360"/>
              <a:ext cx="2219539" cy="548807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mj-lt"/>
                  <a:cs typeface="Consolas" panose="020B0609020204030204" pitchFamily="49" charset="0"/>
                </a:rPr>
                <a:t>PlayEpisode</a:t>
              </a: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2" name="Rectangle 51"/>
            <p:cNvSpPr/>
            <p:nvPr/>
          </p:nvSpPr>
          <p:spPr bwMode="auto">
            <a:xfrm>
              <a:off x="4982915" y="121336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3" name="TextBox 52"/>
            <p:cNvSpPr txBox="1"/>
            <p:nvPr/>
          </p:nvSpPr>
          <p:spPr>
            <a:xfrm>
              <a:off x="5488259" y="1146942"/>
              <a:ext cx="1690197" cy="664757"/>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mj-lt"/>
                  <a:ea typeface="+mn-ea"/>
                  <a:cs typeface="Segoe UI Semilight" panose="020B0402040204020203" pitchFamily="34" charset="0"/>
                </a:rPr>
                <a:t>Language</a:t>
              </a:r>
            </a:p>
          </p:txBody>
        </p:sp>
        <p:sp>
          <p:nvSpPr>
            <p:cNvPr id="54" name="Pentagon 53"/>
            <p:cNvSpPr/>
            <p:nvPr/>
          </p:nvSpPr>
          <p:spPr bwMode="auto">
            <a:xfrm rot="5400000">
              <a:off x="5742945" y="2652299"/>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Natural Language Processing</a:t>
              </a:r>
            </a:p>
          </p:txBody>
        </p:sp>
        <p:sp>
          <p:nvSpPr>
            <p:cNvPr id="55" name="TextBox 7"/>
            <p:cNvSpPr txBox="1"/>
            <p:nvPr/>
          </p:nvSpPr>
          <p:spPr>
            <a:xfrm>
              <a:off x="4979607" y="4232931"/>
              <a:ext cx="2195541" cy="843655"/>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1"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mj-lt"/>
                  <a:ea typeface="+mn-ea"/>
                  <a:cs typeface="Consolas" panose="020B0609020204030204" pitchFamily="49" charset="0"/>
                </a:rPr>
                <a:t>Intent: </a:t>
              </a:r>
              <a:r>
                <a:rPr kumimoji="0" lang="en-US" sz="1200" b="0" i="0" u="none" strike="noStrike" kern="0" cap="none" spc="0" normalizeH="0" baseline="0" noProof="0" err="1">
                  <a:ln>
                    <a:noFill/>
                  </a:ln>
                  <a:solidFill>
                    <a:sysClr val="windowText" lastClr="000000"/>
                  </a:solidFill>
                  <a:effectLst/>
                  <a:uLnTx/>
                  <a:uFillTx/>
                  <a:latin typeface="+mj-lt"/>
                  <a:ea typeface="+mn-ea"/>
                  <a:cs typeface="Consolas" panose="020B0609020204030204" pitchFamily="49" charset="0"/>
                </a:rPr>
                <a:t>PlayEpisode</a:t>
              </a:r>
              <a:endParaRPr kumimoji="0" lang="en-US" sz="1200" b="0" i="0" u="none" strike="noStrike" kern="0" cap="none" spc="0" normalizeH="0" baseline="0" noProof="0">
                <a:ln>
                  <a:noFill/>
                </a:ln>
                <a:solidFill>
                  <a:sysClr val="windowText" lastClr="000000"/>
                </a:solidFill>
                <a:effectLst/>
                <a:uLnTx/>
                <a:uFillTx/>
                <a:latin typeface="+mj-lt"/>
                <a:ea typeface="+mn-ea"/>
                <a:cs typeface="Consolas" panose="020B0609020204030204" pitchFamily="49" charset="0"/>
              </a:endParaRPr>
            </a:p>
            <a:p>
              <a:pPr marL="0" marR="0" lvl="1" indent="0" algn="l" defTabSz="91431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BCF2"/>
                  </a:solidFill>
                  <a:effectLst/>
                  <a:uLnTx/>
                  <a:uFillTx/>
                  <a:latin typeface="+mj-lt"/>
                  <a:ea typeface="+mn-ea"/>
                  <a:cs typeface="Consolas" panose="020B0609020204030204" pitchFamily="49" charset="0"/>
                </a:rPr>
                <a:t>Content: Daily Show</a:t>
              </a:r>
            </a:p>
            <a:p>
              <a:pPr marL="0" marR="0" lvl="1" indent="0" algn="l" defTabSz="91431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FC8004"/>
                  </a:solidFill>
                  <a:effectLst/>
                  <a:uLnTx/>
                  <a:uFillTx/>
                  <a:latin typeface="+mj-lt"/>
                  <a:ea typeface="+mn-ea"/>
                  <a:cs typeface="Consolas" panose="020B0609020204030204" pitchFamily="49" charset="0"/>
                </a:rPr>
                <a:t>DateTime.date</a:t>
              </a:r>
              <a:r>
                <a:rPr kumimoji="0" lang="en-US" sz="1200" b="1" i="0" u="none" strike="noStrike" kern="0" cap="none" spc="0" normalizeH="0" baseline="0" noProof="0">
                  <a:ln>
                    <a:noFill/>
                  </a:ln>
                  <a:solidFill>
                    <a:srgbClr val="FC8004"/>
                  </a:solidFill>
                  <a:effectLst/>
                  <a:uLnTx/>
                  <a:uFillTx/>
                  <a:latin typeface="+mj-lt"/>
                  <a:ea typeface="+mn-ea"/>
                  <a:cs typeface="Consolas" panose="020B0609020204030204" pitchFamily="49" charset="0"/>
                </a:rPr>
                <a:t>: today</a:t>
              </a:r>
            </a:p>
          </p:txBody>
        </p:sp>
        <p:sp>
          <p:nvSpPr>
            <p:cNvPr id="56" name="Freeform 55"/>
            <p:cNvSpPr>
              <a:spLocks noChangeAspect="1"/>
            </p:cNvSpPr>
            <p:nvPr/>
          </p:nvSpPr>
          <p:spPr bwMode="auto">
            <a:xfrm>
              <a:off x="5181170" y="2248168"/>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j-lt"/>
                <a:ea typeface="+mn-ea"/>
                <a:cs typeface="+mn-cs"/>
              </a:endParaRPr>
            </a:p>
          </p:txBody>
        </p:sp>
        <p:sp>
          <p:nvSpPr>
            <p:cNvPr id="57" name="Oval Callout 6"/>
            <p:cNvSpPr/>
            <p:nvPr/>
          </p:nvSpPr>
          <p:spPr bwMode="auto">
            <a:xfrm>
              <a:off x="5858532"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rtl="0"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a:ln>
                    <a:noFill/>
                  </a:ln>
                  <a:solidFill>
                    <a:srgbClr val="333333"/>
                  </a:solidFill>
                  <a:effectLst/>
                  <a:uLnTx/>
                  <a:uFillTx/>
                  <a:latin typeface="+mj-lt"/>
                  <a:ea typeface="Segoe UI" pitchFamily="34" charset="0"/>
                  <a:cs typeface="Segoe UI" pitchFamily="34" charset="0"/>
                </a:rPr>
                <a:t>Play </a:t>
              </a:r>
              <a:r>
                <a:rPr kumimoji="0" lang="en-US" sz="1078" b="1" i="0" u="none" strike="noStrike" kern="0" cap="none" spc="0" normalizeH="0" baseline="0" noProof="0">
                  <a:ln>
                    <a:noFill/>
                  </a:ln>
                  <a:solidFill>
                    <a:srgbClr val="FF8C00"/>
                  </a:solidFill>
                  <a:effectLst/>
                  <a:uLnTx/>
                  <a:uFillTx/>
                  <a:latin typeface="+mj-lt"/>
                  <a:ea typeface="Segoe UI" pitchFamily="34" charset="0"/>
                  <a:cs typeface="Segoe UI" pitchFamily="34" charset="0"/>
                </a:rPr>
                <a:t>today’s </a:t>
              </a:r>
              <a:r>
                <a:rPr kumimoji="0" lang="en-US" sz="1078" b="1" i="0" u="none" strike="noStrike" kern="0" cap="none" spc="0" normalizeH="0" baseline="0" noProof="0">
                  <a:ln>
                    <a:noFill/>
                  </a:ln>
                  <a:solidFill>
                    <a:srgbClr val="00B0F0"/>
                  </a:solidFill>
                  <a:effectLst/>
                  <a:uLnTx/>
                  <a:uFillTx/>
                  <a:latin typeface="+mj-lt"/>
                  <a:ea typeface="Segoe UI" pitchFamily="34" charset="0"/>
                  <a:cs typeface="Segoe UI" pitchFamily="34" charset="0"/>
                </a:rPr>
                <a:t>Daily Show</a:t>
              </a:r>
            </a:p>
          </p:txBody>
        </p:sp>
        <p:sp>
          <p:nvSpPr>
            <p:cNvPr id="58" name="Freeform 9"/>
            <p:cNvSpPr>
              <a:spLocks noChangeAspect="1"/>
            </p:cNvSpPr>
            <p:nvPr/>
          </p:nvSpPr>
          <p:spPr bwMode="auto">
            <a:xfrm>
              <a:off x="5173247" y="1294280"/>
              <a:ext cx="310284" cy="3901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grpSp>
      <p:sp>
        <p:nvSpPr>
          <p:cNvPr id="70" name="Rectangle 69"/>
          <p:cNvSpPr/>
          <p:nvPr/>
        </p:nvSpPr>
        <p:spPr bwMode="auto">
          <a:xfrm>
            <a:off x="350837" y="1210274"/>
            <a:ext cx="2220792" cy="5635846"/>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71" name="Rectangle 70"/>
          <p:cNvSpPr/>
          <p:nvPr/>
        </p:nvSpPr>
        <p:spPr bwMode="auto">
          <a:xfrm>
            <a:off x="361551" y="1202010"/>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72" name="TextBox 71"/>
          <p:cNvSpPr txBox="1"/>
          <p:nvPr/>
        </p:nvSpPr>
        <p:spPr>
          <a:xfrm>
            <a:off x="866896" y="1135592"/>
            <a:ext cx="1184852" cy="664757"/>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mj-lt"/>
                <a:ea typeface="+mn-ea"/>
                <a:cs typeface="Segoe UI Semilight" panose="020B0402040204020203" pitchFamily="34" charset="0"/>
              </a:rPr>
              <a:t>Vision</a:t>
            </a:r>
          </a:p>
        </p:txBody>
      </p:sp>
      <p:sp>
        <p:nvSpPr>
          <p:cNvPr id="73" name="Freeform 22"/>
          <p:cNvSpPr>
            <a:spLocks noChangeAspect="1"/>
          </p:cNvSpPr>
          <p:nvPr/>
        </p:nvSpPr>
        <p:spPr bwMode="auto">
          <a:xfrm>
            <a:off x="453279" y="1316394"/>
            <a:ext cx="488261" cy="32309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pic>
        <p:nvPicPr>
          <p:cNvPr id="74" name="Picture 6" descr="https://oxfordportal.blob.core.windows.net/vision/Analysis/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632" b="6969"/>
          <a:stretch/>
        </p:blipFill>
        <p:spPr bwMode="auto">
          <a:xfrm>
            <a:off x="547425" y="4221051"/>
            <a:ext cx="1800810" cy="999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5" name="Table 20"/>
          <p:cNvGraphicFramePr>
            <a:graphicFrameLocks noGrp="1"/>
          </p:cNvGraphicFramePr>
          <p:nvPr>
            <p:extLst>
              <p:ext uri="{D42A27DB-BD31-4B8C-83A1-F6EECF244321}">
                <p14:modId xmlns:p14="http://schemas.microsoft.com/office/powerpoint/2010/main" val="282336048"/>
              </p:ext>
            </p:extLst>
          </p:nvPr>
        </p:nvGraphicFramePr>
        <p:xfrm>
          <a:off x="361551" y="5305238"/>
          <a:ext cx="2195542" cy="1254897"/>
        </p:xfrm>
        <a:graphic>
          <a:graphicData uri="http://schemas.openxmlformats.org/drawingml/2006/table">
            <a:tbl>
              <a:tblPr firstRow="1" bandRow="1"/>
              <a:tblGrid>
                <a:gridCol w="955134">
                  <a:extLst>
                    <a:ext uri="{9D8B030D-6E8A-4147-A177-3AD203B41FA5}">
                      <a16:colId xmlns="" xmlns:a16="http://schemas.microsoft.com/office/drawing/2014/main" val="20000"/>
                    </a:ext>
                  </a:extLst>
                </a:gridCol>
                <a:gridCol w="1240408">
                  <a:extLst>
                    <a:ext uri="{9D8B030D-6E8A-4147-A177-3AD203B41FA5}">
                      <a16:colId xmlns="" xmlns:a16="http://schemas.microsoft.com/office/drawing/2014/main" val="20001"/>
                    </a:ext>
                  </a:extLst>
                </a:gridCol>
              </a:tblGrid>
              <a:tr h="25531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Category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People; 1</a:t>
                      </a:r>
                      <a:r>
                        <a:rPr lang="en-US" sz="1000" baseline="0" dirty="0">
                          <a:solidFill>
                            <a:schemeClr val="tx1"/>
                          </a:solidFill>
                        </a:rPr>
                        <a:t> face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2799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Adult /</a:t>
                      </a:r>
                      <a:r>
                        <a:rPr lang="en-US" sz="1000" baseline="0" dirty="0">
                          <a:solidFill>
                            <a:schemeClr val="tx1"/>
                          </a:solidFill>
                        </a:rPr>
                        <a:t> R</a:t>
                      </a:r>
                      <a:r>
                        <a:rPr lang="en-US" sz="1000" dirty="0">
                          <a:solidFill>
                            <a:schemeClr val="tx1"/>
                          </a:solidFill>
                        </a:rPr>
                        <a:t>acy?</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False</a:t>
                      </a:r>
                      <a:r>
                        <a:rPr lang="en-US" sz="1000" baseline="0" dirty="0">
                          <a:solidFill>
                            <a:schemeClr val="tx1"/>
                          </a:solidFill>
                        </a:rPr>
                        <a:t> / True</a:t>
                      </a:r>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9444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Dominant</a:t>
                      </a:r>
                      <a:r>
                        <a:rPr lang="en-US" sz="1000" baseline="0" dirty="0">
                          <a:solidFill>
                            <a:schemeClr val="tx1"/>
                          </a:solidFill>
                        </a:rPr>
                        <a:t> c</a:t>
                      </a:r>
                      <a:r>
                        <a:rPr lang="en-US" sz="1000" dirty="0">
                          <a:solidFill>
                            <a:schemeClr val="tx1"/>
                          </a:solidFill>
                        </a:rPr>
                        <a:t>olors</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32522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dirty="0">
                          <a:solidFill>
                            <a:schemeClr val="tx1"/>
                          </a:solidFill>
                        </a:rPr>
                        <a:t>Accent color</a:t>
                      </a: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dirty="0">
                        <a:solidFill>
                          <a:schemeClr val="tx1"/>
                        </a:solidFill>
                      </a:endParaRPr>
                    </a:p>
                  </a:txBody>
                  <a:tcPr marL="89642" marR="89642" marT="44821" marB="44821">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76" name="Picture 21"/>
          <p:cNvPicPr>
            <a:picLocks noChangeAspect="1"/>
          </p:cNvPicPr>
          <p:nvPr/>
        </p:nvPicPr>
        <p:blipFill>
          <a:blip r:embed="rId4"/>
          <a:stretch>
            <a:fillRect/>
          </a:stretch>
        </p:blipFill>
        <p:spPr>
          <a:xfrm>
            <a:off x="1374395" y="5909554"/>
            <a:ext cx="728345" cy="249409"/>
          </a:xfrm>
          <a:prstGeom prst="rect">
            <a:avLst/>
          </a:prstGeom>
        </p:spPr>
      </p:pic>
      <p:pic>
        <p:nvPicPr>
          <p:cNvPr id="77" name="Picture 23"/>
          <p:cNvPicPr>
            <a:picLocks noChangeAspect="1"/>
          </p:cNvPicPr>
          <p:nvPr/>
        </p:nvPicPr>
        <p:blipFill>
          <a:blip r:embed="rId5"/>
          <a:stretch>
            <a:fillRect/>
          </a:stretch>
        </p:blipFill>
        <p:spPr>
          <a:xfrm>
            <a:off x="1372456" y="6259822"/>
            <a:ext cx="261457" cy="267225"/>
          </a:xfrm>
          <a:prstGeom prst="rect">
            <a:avLst/>
          </a:prstGeom>
        </p:spPr>
      </p:pic>
      <p:sp>
        <p:nvSpPr>
          <p:cNvPr id="78" name="Freeform 77"/>
          <p:cNvSpPr>
            <a:spLocks noChangeAspect="1"/>
          </p:cNvSpPr>
          <p:nvPr/>
        </p:nvSpPr>
        <p:spPr bwMode="auto">
          <a:xfrm>
            <a:off x="623552" y="2185204"/>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j-lt"/>
              <a:ea typeface="+mn-ea"/>
              <a:cs typeface="+mn-cs"/>
            </a:endParaRPr>
          </a:p>
        </p:txBody>
      </p:sp>
      <p:sp>
        <p:nvSpPr>
          <p:cNvPr id="79" name="Oval Callout 6"/>
          <p:cNvSpPr/>
          <p:nvPr/>
        </p:nvSpPr>
        <p:spPr bwMode="auto">
          <a:xfrm>
            <a:off x="1272921" y="185349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rtl="0"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a:ln>
                  <a:noFill/>
                </a:ln>
                <a:solidFill>
                  <a:srgbClr val="333333"/>
                </a:solidFill>
                <a:effectLst/>
                <a:uLnTx/>
                <a:uFillTx/>
                <a:latin typeface="+mj-lt"/>
                <a:ea typeface="Segoe UI" pitchFamily="34" charset="0"/>
                <a:cs typeface="Segoe UI" pitchFamily="34" charset="0"/>
              </a:rPr>
              <a:t>What is in the image?</a:t>
            </a:r>
          </a:p>
        </p:txBody>
      </p:sp>
      <p:sp>
        <p:nvSpPr>
          <p:cNvPr id="80" name="Pentagon 79"/>
          <p:cNvSpPr/>
          <p:nvPr/>
        </p:nvSpPr>
        <p:spPr bwMode="auto">
          <a:xfrm rot="5400000">
            <a:off x="1121582" y="2722109"/>
            <a:ext cx="67547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Computer Vision</a:t>
            </a:r>
          </a:p>
        </p:txBody>
      </p:sp>
      <p:grpSp>
        <p:nvGrpSpPr>
          <p:cNvPr id="81" name="Group 80"/>
          <p:cNvGrpSpPr/>
          <p:nvPr/>
        </p:nvGrpSpPr>
        <p:grpSpPr>
          <a:xfrm>
            <a:off x="7355722" y="1151006"/>
            <a:ext cx="2337537" cy="5695113"/>
            <a:chOff x="7249576" y="1162887"/>
            <a:chExt cx="2337537" cy="5538548"/>
          </a:xfrm>
        </p:grpSpPr>
        <p:sp>
          <p:nvSpPr>
            <p:cNvPr id="82" name="Rectangle 81"/>
            <p:cNvSpPr/>
            <p:nvPr/>
          </p:nvSpPr>
          <p:spPr bwMode="auto">
            <a:xfrm>
              <a:off x="7333724" y="1229304"/>
              <a:ext cx="2190247"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3" name="Rectangle 82"/>
            <p:cNvSpPr/>
            <p:nvPr/>
          </p:nvSpPr>
          <p:spPr bwMode="auto">
            <a:xfrm>
              <a:off x="7323701" y="1229304"/>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pic>
          <p:nvPicPr>
            <p:cNvPr id="84" name="Picture 83"/>
            <p:cNvPicPr>
              <a:picLocks noChangeAspect="1"/>
            </p:cNvPicPr>
            <p:nvPr/>
          </p:nvPicPr>
          <p:blipFill>
            <a:blip r:embed="rId6"/>
            <a:stretch>
              <a:fillRect/>
            </a:stretch>
          </p:blipFill>
          <p:spPr>
            <a:xfrm>
              <a:off x="7377252" y="4450667"/>
              <a:ext cx="2126891" cy="1809445"/>
            </a:xfrm>
            <a:prstGeom prst="rect">
              <a:avLst/>
            </a:prstGeom>
          </p:spPr>
        </p:pic>
        <p:sp>
          <p:nvSpPr>
            <p:cNvPr id="85" name="Freeform 84"/>
            <p:cNvSpPr>
              <a:spLocks noChangeAspect="1"/>
            </p:cNvSpPr>
            <p:nvPr/>
          </p:nvSpPr>
          <p:spPr bwMode="auto">
            <a:xfrm>
              <a:off x="7585702" y="224816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j-lt"/>
                <a:ea typeface="+mn-ea"/>
                <a:cs typeface="+mn-cs"/>
              </a:endParaRPr>
            </a:p>
          </p:txBody>
        </p:sp>
        <p:sp>
          <p:nvSpPr>
            <p:cNvPr id="86" name="Oval Callout 6"/>
            <p:cNvSpPr/>
            <p:nvPr/>
          </p:nvSpPr>
          <p:spPr bwMode="auto">
            <a:xfrm>
              <a:off x="8216409" y="1865370"/>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rtl="0"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a:ln>
                    <a:noFill/>
                  </a:ln>
                  <a:solidFill>
                    <a:srgbClr val="333333"/>
                  </a:solidFill>
                  <a:effectLst/>
                  <a:uLnTx/>
                  <a:uFillTx/>
                  <a:latin typeface="+mj-lt"/>
                  <a:ea typeface="Segoe UI" pitchFamily="34" charset="0"/>
                  <a:cs typeface="Segoe UI" pitchFamily="34" charset="0"/>
                </a:rPr>
                <a:t>Top publications in AI?</a:t>
              </a:r>
              <a:endParaRPr kumimoji="0" lang="en-US" sz="1078" b="1" i="0" u="none" strike="noStrike" kern="0" cap="none" spc="0" normalizeH="0" baseline="0" noProof="0">
                <a:ln>
                  <a:noFill/>
                </a:ln>
                <a:solidFill>
                  <a:srgbClr val="00B0F0"/>
                </a:solidFill>
                <a:effectLst/>
                <a:uLnTx/>
                <a:uFillTx/>
                <a:latin typeface="+mj-lt"/>
                <a:ea typeface="Segoe UI" pitchFamily="34" charset="0"/>
                <a:cs typeface="Segoe UI" pitchFamily="34" charset="0"/>
              </a:endParaRPr>
            </a:p>
          </p:txBody>
        </p:sp>
        <p:sp>
          <p:nvSpPr>
            <p:cNvPr id="87" name="Pentagon 86"/>
            <p:cNvSpPr/>
            <p:nvPr/>
          </p:nvSpPr>
          <p:spPr bwMode="auto">
            <a:xfrm rot="5400000">
              <a:off x="8102959" y="2652298"/>
              <a:ext cx="675479" cy="219554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Knowledge Exploration Service</a:t>
              </a:r>
            </a:p>
          </p:txBody>
        </p:sp>
        <p:sp>
          <p:nvSpPr>
            <p:cNvPr id="88" name="Freeform 5"/>
            <p:cNvSpPr>
              <a:spLocks/>
            </p:cNvSpPr>
            <p:nvPr/>
          </p:nvSpPr>
          <p:spPr bwMode="auto">
            <a:xfrm>
              <a:off x="7466503" y="1310907"/>
              <a:ext cx="388655" cy="3886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sp>
          <p:nvSpPr>
            <p:cNvPr id="89" name="TextBox 7"/>
            <p:cNvSpPr txBox="1"/>
            <p:nvPr/>
          </p:nvSpPr>
          <p:spPr>
            <a:xfrm>
              <a:off x="7249576" y="4104450"/>
              <a:ext cx="2254567" cy="443546"/>
            </a:xfrm>
            <a:prstGeom prst="rect">
              <a:avLst/>
            </a:prstGeom>
            <a:noFill/>
            <a:ln>
              <a:noFill/>
            </a:ln>
          </p:spPr>
          <p:txBody>
            <a:bodyPr wrap="square" lIns="179285" tIns="143428" rIns="179285" bIns="143428" rtlCol="0">
              <a:spAutoFit/>
            </a:bodyPr>
            <a:lstStyle/>
            <a:p>
              <a:pPr marL="0" marR="0" lvl="1" indent="0" algn="l" defTabSz="9143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mj-lt"/>
                  <a:ea typeface="+mn-ea"/>
                  <a:cs typeface="Consolas" panose="020B0609020204030204" pitchFamily="49" charset="0"/>
                </a:rPr>
                <a:t>Here are the top results:</a:t>
              </a:r>
            </a:p>
          </p:txBody>
        </p:sp>
        <p:sp>
          <p:nvSpPr>
            <p:cNvPr id="90" name="TextBox 89"/>
            <p:cNvSpPr txBox="1"/>
            <p:nvPr/>
          </p:nvSpPr>
          <p:spPr>
            <a:xfrm>
              <a:off x="7737985" y="1162887"/>
              <a:ext cx="1849128" cy="664757"/>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mj-lt"/>
                  <a:ea typeface="+mn-ea"/>
                  <a:cs typeface="Segoe UI Semilight" panose="020B0402040204020203" pitchFamily="34" charset="0"/>
                </a:rPr>
                <a:t>Knowledge</a:t>
              </a:r>
            </a:p>
          </p:txBody>
        </p:sp>
      </p:grpSp>
      <p:grpSp>
        <p:nvGrpSpPr>
          <p:cNvPr id="91" name="Group 90"/>
          <p:cNvGrpSpPr/>
          <p:nvPr/>
        </p:nvGrpSpPr>
        <p:grpSpPr>
          <a:xfrm>
            <a:off x="2725305" y="1138074"/>
            <a:ext cx="2195543" cy="5708046"/>
            <a:chOff x="2619159" y="1149954"/>
            <a:chExt cx="2195543" cy="5708046"/>
          </a:xfrm>
        </p:grpSpPr>
        <p:sp>
          <p:nvSpPr>
            <p:cNvPr id="92" name="Rectangle 91"/>
            <p:cNvSpPr/>
            <p:nvPr/>
          </p:nvSpPr>
          <p:spPr bwMode="auto">
            <a:xfrm>
              <a:off x="2626542" y="1215148"/>
              <a:ext cx="2183942" cy="5642852"/>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Rectangle 92"/>
            <p:cNvSpPr/>
            <p:nvPr/>
          </p:nvSpPr>
          <p:spPr bwMode="auto">
            <a:xfrm>
              <a:off x="2619160" y="1218245"/>
              <a:ext cx="2195542" cy="546923"/>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TextBox 93"/>
            <p:cNvSpPr txBox="1"/>
            <p:nvPr/>
          </p:nvSpPr>
          <p:spPr>
            <a:xfrm>
              <a:off x="3124504" y="1149954"/>
              <a:ext cx="1444793" cy="683505"/>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mj-lt"/>
                  <a:ea typeface="+mn-ea"/>
                  <a:cs typeface="Segoe UI Semilight" panose="020B0402040204020203" pitchFamily="34" charset="0"/>
                </a:rPr>
                <a:t>Speech</a:t>
              </a:r>
            </a:p>
          </p:txBody>
        </p:sp>
        <p:sp>
          <p:nvSpPr>
            <p:cNvPr id="95" name="TextBox 94"/>
            <p:cNvSpPr txBox="1"/>
            <p:nvPr/>
          </p:nvSpPr>
          <p:spPr>
            <a:xfrm>
              <a:off x="2638993" y="5949758"/>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mj-lt"/>
                  <a:ea typeface="+mn-ea"/>
                  <a:cs typeface="+mn-cs"/>
                </a:rPr>
                <a:t>Convert spoken audio to text </a:t>
              </a:r>
            </a:p>
          </p:txBody>
        </p:sp>
        <p:sp>
          <p:nvSpPr>
            <p:cNvPr id="96" name="Freeform 95"/>
            <p:cNvSpPr>
              <a:spLocks noChangeAspect="1"/>
            </p:cNvSpPr>
            <p:nvPr/>
          </p:nvSpPr>
          <p:spPr bwMode="auto">
            <a:xfrm>
              <a:off x="2743272" y="2279140"/>
              <a:ext cx="911754" cy="109405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j-lt"/>
                <a:ea typeface="+mn-ea"/>
                <a:cs typeface="+mn-cs"/>
              </a:endParaRPr>
            </a:p>
          </p:txBody>
        </p:sp>
        <p:sp>
          <p:nvSpPr>
            <p:cNvPr id="97" name="Oval Callout 6"/>
            <p:cNvSpPr/>
            <p:nvPr/>
          </p:nvSpPr>
          <p:spPr bwMode="auto">
            <a:xfrm>
              <a:off x="3401972" y="1885547"/>
              <a:ext cx="1256743" cy="804206"/>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rtl="0"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a:ln>
                    <a:noFill/>
                  </a:ln>
                  <a:solidFill>
                    <a:srgbClr val="333333"/>
                  </a:solidFill>
                  <a:effectLst/>
                  <a:uLnTx/>
                  <a:uFillTx/>
                  <a:latin typeface="+mj-lt"/>
                  <a:ea typeface="Segoe UI" pitchFamily="34" charset="0"/>
                  <a:cs typeface="Segoe UI" pitchFamily="34" charset="0"/>
                </a:rPr>
                <a:t>Give me directions to El Gaucho</a:t>
              </a:r>
            </a:p>
          </p:txBody>
        </p:sp>
        <p:pic>
          <p:nvPicPr>
            <p:cNvPr id="98" name="Picture 9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19159" y="4319878"/>
              <a:ext cx="2195541" cy="1027932"/>
            </a:xfrm>
            <a:prstGeom prst="rect">
              <a:avLst/>
            </a:prstGeom>
            <a:solidFill>
              <a:srgbClr val="00B294"/>
            </a:solidFill>
            <a:ln>
              <a:solidFill>
                <a:srgbClr val="44546A"/>
              </a:solidFill>
            </a:ln>
          </p:spPr>
        </p:pic>
        <p:sp>
          <p:nvSpPr>
            <p:cNvPr id="99" name="TextBox 98"/>
            <p:cNvSpPr txBox="1"/>
            <p:nvPr/>
          </p:nvSpPr>
          <p:spPr>
            <a:xfrm>
              <a:off x="2638993" y="5434641"/>
              <a:ext cx="2149056" cy="454473"/>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mj-lt"/>
                  <a:ea typeface="+mn-ea"/>
                  <a:cs typeface="+mn-cs"/>
                </a:rPr>
                <a:t>Convert text to spoken audio</a:t>
              </a:r>
            </a:p>
          </p:txBody>
        </p:sp>
        <p:sp>
          <p:nvSpPr>
            <p:cNvPr id="100" name="Pentagon 99"/>
            <p:cNvSpPr/>
            <p:nvPr/>
          </p:nvSpPr>
          <p:spPr bwMode="auto">
            <a:xfrm rot="5400000">
              <a:off x="3369665" y="2725629"/>
              <a:ext cx="694529" cy="2195540"/>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Speech-to-Text and Text-to-Speech Service</a:t>
              </a:r>
            </a:p>
          </p:txBody>
        </p:sp>
        <p:sp>
          <p:nvSpPr>
            <p:cNvPr id="101" name="Freeform 18"/>
            <p:cNvSpPr>
              <a:spLocks noChangeAspect="1"/>
            </p:cNvSpPr>
            <p:nvPr/>
          </p:nvSpPr>
          <p:spPr bwMode="auto">
            <a:xfrm>
              <a:off x="2743272" y="1299438"/>
              <a:ext cx="433088" cy="39008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sp>
          <p:nvSpPr>
            <p:cNvPr id="102" name="TextBox 101"/>
            <p:cNvSpPr txBox="1"/>
            <p:nvPr/>
          </p:nvSpPr>
          <p:spPr>
            <a:xfrm>
              <a:off x="2635124" y="6319094"/>
              <a:ext cx="2149056" cy="442007"/>
            </a:xfrm>
            <a:prstGeom prst="rect">
              <a:avLst/>
            </a:prstGeom>
            <a:noFill/>
            <a:ln>
              <a:solidFill>
                <a:srgbClr val="6E6E73">
                  <a:lumMod val="20000"/>
                  <a:lumOff val="80000"/>
                </a:srgbClr>
              </a:solidFill>
            </a:ln>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mj-lt"/>
                  <a:ea typeface="+mn-ea"/>
                  <a:cs typeface="+mn-cs"/>
                </a:rPr>
                <a:t>Extract intent of user</a:t>
              </a:r>
            </a:p>
          </p:txBody>
        </p:sp>
      </p:grpSp>
      <p:grpSp>
        <p:nvGrpSpPr>
          <p:cNvPr id="27" name="Group 26"/>
          <p:cNvGrpSpPr/>
          <p:nvPr/>
        </p:nvGrpSpPr>
        <p:grpSpPr>
          <a:xfrm>
            <a:off x="9727172" y="1151007"/>
            <a:ext cx="2284941" cy="5695112"/>
            <a:chOff x="9727172" y="1151007"/>
            <a:chExt cx="2284941" cy="5695112"/>
          </a:xfrm>
        </p:grpSpPr>
        <p:grpSp>
          <p:nvGrpSpPr>
            <p:cNvPr id="59" name="Group 58"/>
            <p:cNvGrpSpPr/>
            <p:nvPr/>
          </p:nvGrpSpPr>
          <p:grpSpPr>
            <a:xfrm>
              <a:off x="9809581" y="1151007"/>
              <a:ext cx="2202532" cy="5695112"/>
              <a:chOff x="9703435" y="1162887"/>
              <a:chExt cx="2202532" cy="5538549"/>
            </a:xfrm>
          </p:grpSpPr>
          <p:sp>
            <p:nvSpPr>
              <p:cNvPr id="60" name="Rectangle 59"/>
              <p:cNvSpPr/>
              <p:nvPr/>
            </p:nvSpPr>
            <p:spPr bwMode="auto">
              <a:xfrm>
                <a:off x="9711434" y="1229305"/>
                <a:ext cx="2194532" cy="547213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9710425" y="1229305"/>
                <a:ext cx="2195542" cy="531922"/>
              </a:xfrm>
              <a:prstGeom prst="rect">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2" name="TextBox 61"/>
              <p:cNvSpPr txBox="1"/>
              <p:nvPr/>
            </p:nvSpPr>
            <p:spPr>
              <a:xfrm>
                <a:off x="10215769" y="1162887"/>
                <a:ext cx="1431575" cy="664757"/>
              </a:xfrm>
              <a:prstGeom prst="rect">
                <a:avLst/>
              </a:prstGeom>
              <a:noFill/>
            </p:spPr>
            <p:txBody>
              <a:bodyPr wrap="square" lIns="182854" tIns="146284" rIns="182854" bIns="146284"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mj-lt"/>
                    <a:ea typeface="+mn-ea"/>
                    <a:cs typeface="Segoe UI Semilight" panose="020B0402040204020203" pitchFamily="34" charset="0"/>
                  </a:rPr>
                  <a:t>Search</a:t>
                </a:r>
              </a:p>
            </p:txBody>
          </p:sp>
          <p:sp>
            <p:nvSpPr>
              <p:cNvPr id="63" name="Freeform 62"/>
              <p:cNvSpPr>
                <a:spLocks noChangeAspect="1"/>
              </p:cNvSpPr>
              <p:nvPr/>
            </p:nvSpPr>
            <p:spPr bwMode="auto">
              <a:xfrm>
                <a:off x="9889453" y="2241407"/>
                <a:ext cx="911754" cy="1064046"/>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mj-lt"/>
                  <a:ea typeface="+mn-ea"/>
                  <a:cs typeface="+mn-cs"/>
                </a:endParaRPr>
              </a:p>
            </p:txBody>
          </p:sp>
          <p:sp>
            <p:nvSpPr>
              <p:cNvPr id="64" name="Oval Callout 6"/>
              <p:cNvSpPr/>
              <p:nvPr/>
            </p:nvSpPr>
            <p:spPr bwMode="auto">
              <a:xfrm>
                <a:off x="10548153" y="1865371"/>
                <a:ext cx="1256743" cy="782148"/>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3862" rtl="0"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a:ln>
                      <a:noFill/>
                    </a:ln>
                    <a:solidFill>
                      <a:srgbClr val="333333"/>
                    </a:solidFill>
                    <a:effectLst/>
                    <a:uLnTx/>
                    <a:uFillTx/>
                    <a:latin typeface="+mj-lt"/>
                    <a:ea typeface="Segoe UI" pitchFamily="34" charset="0"/>
                    <a:cs typeface="Segoe UI" pitchFamily="34" charset="0"/>
                  </a:rPr>
                  <a:t>Search for ‘cute kittens’ </a:t>
                </a:r>
                <a:endParaRPr kumimoji="0" lang="en-US" sz="1078" b="1" i="0" u="none" strike="noStrike" kern="0" cap="none" spc="0" normalizeH="0" baseline="0" noProof="0">
                  <a:ln>
                    <a:noFill/>
                  </a:ln>
                  <a:solidFill>
                    <a:srgbClr val="00B0F0"/>
                  </a:solidFill>
                  <a:effectLst/>
                  <a:uLnTx/>
                  <a:uFillTx/>
                  <a:latin typeface="+mj-lt"/>
                  <a:ea typeface="Segoe UI" pitchFamily="34" charset="0"/>
                  <a:cs typeface="Segoe UI" pitchFamily="34" charset="0"/>
                </a:endParaRPr>
              </a:p>
            </p:txBody>
          </p:sp>
          <p:sp>
            <p:nvSpPr>
              <p:cNvPr id="65" name="Pentagon 64"/>
              <p:cNvSpPr/>
              <p:nvPr/>
            </p:nvSpPr>
            <p:spPr bwMode="auto">
              <a:xfrm rot="5400000">
                <a:off x="10466961" y="2648804"/>
                <a:ext cx="675479" cy="2202531"/>
              </a:xfrm>
              <a:prstGeom prst="homePlate">
                <a:avLst>
                  <a:gd name="adj" fmla="val 32979"/>
                </a:avLst>
              </a:prstGeom>
              <a:solidFill>
                <a:srgbClr val="009B93"/>
              </a:solidFill>
              <a:ln w="9525" cap="flat" cmpd="sng" algn="ctr">
                <a:noFill/>
                <a:prstDash val="solid"/>
                <a:headEnd type="none" w="med" len="med"/>
                <a:tailEnd type="none" w="med" len="med"/>
              </a:ln>
              <a:effectLst/>
            </p:spPr>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Bing Search</a:t>
                </a:r>
              </a:p>
            </p:txBody>
          </p:sp>
          <p:pic>
            <p:nvPicPr>
              <p:cNvPr id="66" name="Picture 65"/>
              <p:cNvPicPr>
                <a:picLocks noChangeAspect="1"/>
              </p:cNvPicPr>
              <p:nvPr/>
            </p:nvPicPr>
            <p:blipFill>
              <a:blip r:embed="rId8"/>
              <a:stretch>
                <a:fillRect/>
              </a:stretch>
            </p:blipFill>
            <p:spPr>
              <a:xfrm>
                <a:off x="9869126" y="4448498"/>
                <a:ext cx="1853113" cy="1853113"/>
              </a:xfrm>
              <a:prstGeom prst="rect">
                <a:avLst/>
              </a:prstGeom>
            </p:spPr>
          </p:pic>
          <p:grpSp>
            <p:nvGrpSpPr>
              <p:cNvPr id="67" name="Group 66"/>
              <p:cNvGrpSpPr/>
              <p:nvPr/>
            </p:nvGrpSpPr>
            <p:grpSpPr>
              <a:xfrm>
                <a:off x="9845735" y="1294280"/>
                <a:ext cx="396884" cy="390174"/>
                <a:chOff x="10832823" y="3353836"/>
                <a:chExt cx="537576" cy="528488"/>
              </a:xfrm>
            </p:grpSpPr>
            <p:sp>
              <p:nvSpPr>
                <p:cNvPr id="6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sp>
              <p:nvSpPr>
                <p:cNvPr id="6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mj-lt"/>
                    <a:ea typeface="+mn-ea"/>
                    <a:cs typeface="+mn-cs"/>
                  </a:endParaRPr>
                </a:p>
              </p:txBody>
            </p:sp>
          </p:grpSp>
        </p:grpSp>
        <p:sp>
          <p:nvSpPr>
            <p:cNvPr id="107" name="TextBox 7"/>
            <p:cNvSpPr txBox="1"/>
            <p:nvPr/>
          </p:nvSpPr>
          <p:spPr>
            <a:xfrm>
              <a:off x="9727172" y="4157619"/>
              <a:ext cx="2254567" cy="443546"/>
            </a:xfrm>
            <a:prstGeom prst="rect">
              <a:avLst/>
            </a:prstGeom>
            <a:noFill/>
            <a:ln>
              <a:noFill/>
            </a:ln>
          </p:spPr>
          <p:txBody>
            <a:bodyPr wrap="square" lIns="179285" tIns="143428" rIns="179285" bIns="143428" rtlCol="0">
              <a:spAutoFit/>
            </a:bodyPr>
            <a:lstStyle/>
            <a:p>
              <a:pPr marL="0" marR="0" lvl="1" indent="0" algn="l" defTabSz="91431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mj-lt"/>
                  <a:ea typeface="+mn-ea"/>
                  <a:cs typeface="Consolas" panose="020B0609020204030204" pitchFamily="49" charset="0"/>
                </a:rPr>
                <a:t>Here is what I found: </a:t>
              </a:r>
            </a:p>
          </p:txBody>
        </p:sp>
      </p:grpSp>
    </p:spTree>
    <p:extLst>
      <p:ext uri="{BB962C8B-B14F-4D97-AF65-F5344CB8AC3E}">
        <p14:creationId xmlns:p14="http://schemas.microsoft.com/office/powerpoint/2010/main" val="2360595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882" y="-7969"/>
            <a:ext cx="4465004" cy="70019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070" tIns="146262" rIns="182828" bIns="146262" anchor="ctr"/>
          <a:lstStyle/>
          <a:p>
            <a:pPr marL="457024" defTabSz="932509">
              <a:lnSpc>
                <a:spcPct val="90000"/>
              </a:lnSpc>
              <a:defRPr/>
            </a:pPr>
            <a:endParaRPr lang="en-US" sz="2000" kern="0" dirty="0">
              <a:gradFill>
                <a:gsLst>
                  <a:gs pos="2917">
                    <a:srgbClr val="FFFFFF"/>
                  </a:gs>
                  <a:gs pos="30000">
                    <a:srgbClr val="FFFFFF"/>
                  </a:gs>
                </a:gsLst>
                <a:lin ang="5400000" scaled="0"/>
              </a:gradFill>
              <a:latin typeface="Segoe UI Light"/>
              <a:ea typeface="MS PGothic" panose="020B0600070205080204" pitchFamily="34" charset="-128"/>
              <a:cs typeface="Segoe UI Light"/>
            </a:endParaRPr>
          </a:p>
        </p:txBody>
      </p:sp>
      <p:sp>
        <p:nvSpPr>
          <p:cNvPr id="7" name="Rectangle 6"/>
          <p:cNvSpPr/>
          <p:nvPr/>
        </p:nvSpPr>
        <p:spPr>
          <a:xfrm>
            <a:off x="353258" y="2729264"/>
            <a:ext cx="3233464" cy="2967992"/>
          </a:xfrm>
          <a:prstGeom prst="rect">
            <a:avLst/>
          </a:prstGeom>
        </p:spPr>
        <p:txBody>
          <a:bodyPr wrap="square">
            <a:spAutoFit/>
          </a:bodyPr>
          <a:lstStyle/>
          <a:p>
            <a:pPr defTabSz="932509">
              <a:spcAft>
                <a:spcPts val="1199"/>
              </a:spcAft>
              <a:defRPr/>
            </a:pPr>
            <a:r>
              <a:rPr lang="en-US" sz="1836" kern="0" dirty="0">
                <a:solidFill>
                  <a:srgbClr val="FFFFFF"/>
                </a:solidFill>
                <a:latin typeface="Segoe UI Light"/>
              </a:rPr>
              <a:t>Determine intent and detects entities</a:t>
            </a:r>
          </a:p>
          <a:p>
            <a:pPr defTabSz="932509">
              <a:spcAft>
                <a:spcPts val="1199"/>
              </a:spcAft>
              <a:defRPr/>
            </a:pPr>
            <a:r>
              <a:rPr lang="en-US" sz="1836" kern="0" dirty="0">
                <a:solidFill>
                  <a:srgbClr val="FFFFFF"/>
                </a:solidFill>
                <a:latin typeface="Segoe UI Light"/>
              </a:rPr>
              <a:t>Seamless integration with Speech Recognition</a:t>
            </a:r>
          </a:p>
          <a:p>
            <a:pPr defTabSz="932509">
              <a:spcAft>
                <a:spcPts val="1199"/>
              </a:spcAft>
              <a:defRPr/>
            </a:pPr>
            <a:r>
              <a:rPr lang="en-US" sz="1836" kern="0" dirty="0">
                <a:solidFill>
                  <a:srgbClr val="FFFFFF"/>
                </a:solidFill>
                <a:latin typeface="Segoe UI Light"/>
              </a:rPr>
              <a:t>Learns over time</a:t>
            </a:r>
          </a:p>
          <a:p>
            <a:pPr defTabSz="932509">
              <a:spcAft>
                <a:spcPts val="1199"/>
              </a:spcAft>
              <a:defRPr/>
            </a:pPr>
            <a:r>
              <a:rPr lang="en-US" sz="1836" kern="0" dirty="0">
                <a:solidFill>
                  <a:srgbClr val="FFFFFF"/>
                </a:solidFill>
                <a:latin typeface="Segoe UI Light"/>
              </a:rPr>
              <a:t>Use pre-built, world class models from Bing and Cortana</a:t>
            </a:r>
          </a:p>
          <a:p>
            <a:pPr defTabSz="932509">
              <a:spcAft>
                <a:spcPts val="1199"/>
              </a:spcAft>
              <a:defRPr/>
            </a:pPr>
            <a:r>
              <a:rPr lang="en-US" sz="1836" kern="0" dirty="0">
                <a:solidFill>
                  <a:srgbClr val="FFFFFF"/>
                </a:solidFill>
                <a:latin typeface="Segoe UI Light"/>
              </a:rPr>
              <a:t>Models work across devices </a:t>
            </a:r>
          </a:p>
        </p:txBody>
      </p:sp>
      <p:sp>
        <p:nvSpPr>
          <p:cNvPr id="3" name="Title 2"/>
          <p:cNvSpPr>
            <a:spLocks noGrp="1"/>
          </p:cNvSpPr>
          <p:nvPr>
            <p:ph type="title"/>
          </p:nvPr>
        </p:nvSpPr>
        <p:spPr>
          <a:xfrm>
            <a:off x="275482" y="295731"/>
            <a:ext cx="4415487" cy="917444"/>
          </a:xfrm>
        </p:spPr>
        <p:txBody>
          <a:bodyPr/>
          <a:lstStyle/>
          <a:p>
            <a:r>
              <a:rPr lang="en-US" dirty="0"/>
              <a:t>Language Understanding (LUIS)</a:t>
            </a:r>
          </a:p>
        </p:txBody>
      </p:sp>
      <p:sp>
        <p:nvSpPr>
          <p:cNvPr id="10" name="TextBox 7"/>
          <p:cNvSpPr txBox="1"/>
          <p:nvPr/>
        </p:nvSpPr>
        <p:spPr>
          <a:xfrm>
            <a:off x="8856050" y="745932"/>
            <a:ext cx="2792256" cy="734627"/>
          </a:xfrm>
          <a:prstGeom prst="rect">
            <a:avLst/>
          </a:prstGeom>
          <a:noFill/>
        </p:spPr>
        <p:txBody>
          <a:bodyPr wrap="square" lIns="182854" tIns="146283" rIns="182854" bIns="146283" rtlCol="0">
            <a:spAutoFit/>
          </a:bodyPr>
          <a:lstStyle/>
          <a:p>
            <a:pPr marL="0" lvl="1" defTabSz="932509">
              <a:defRPr/>
            </a:pPr>
            <a:r>
              <a:rPr lang="en-US" sz="1399" kern="0" dirty="0">
                <a:solidFill>
                  <a:srgbClr val="FFFFFF"/>
                </a:solidFill>
                <a:latin typeface="Consolas" panose="020B0609020204030204" pitchFamily="49" charset="0"/>
                <a:cs typeface="Consolas" panose="020B0609020204030204" pitchFamily="49" charset="0"/>
              </a:rPr>
              <a:t>Intent: </a:t>
            </a:r>
            <a:r>
              <a:rPr lang="en-US" sz="1399" kern="0" dirty="0" err="1">
                <a:solidFill>
                  <a:srgbClr val="FFFFFF"/>
                </a:solidFill>
                <a:latin typeface="Consolas" panose="020B0609020204030204" pitchFamily="49" charset="0"/>
                <a:cs typeface="Consolas" panose="020B0609020204030204" pitchFamily="49" charset="0"/>
              </a:rPr>
              <a:t>TextToSpeech</a:t>
            </a:r>
            <a:endParaRPr lang="en-US" sz="1399" kern="0" dirty="0">
              <a:solidFill>
                <a:srgbClr val="FFFFFF"/>
              </a:solidFill>
              <a:latin typeface="Consolas" panose="020B0609020204030204" pitchFamily="49" charset="0"/>
              <a:cs typeface="Consolas" panose="020B0609020204030204" pitchFamily="49" charset="0"/>
            </a:endParaRPr>
          </a:p>
          <a:p>
            <a:pPr marL="0" lvl="1" defTabSz="932509">
              <a:defRPr/>
            </a:pPr>
            <a:r>
              <a:rPr lang="en-US" sz="1399" b="1" kern="0" dirty="0">
                <a:solidFill>
                  <a:srgbClr val="00BCF2"/>
                </a:solidFill>
                <a:latin typeface="Consolas" panose="020B0609020204030204" pitchFamily="49" charset="0"/>
                <a:cs typeface="Consolas" panose="020B0609020204030204" pitchFamily="49" charset="0"/>
              </a:rPr>
              <a:t>Content: headlines</a:t>
            </a:r>
          </a:p>
        </p:txBody>
      </p:sp>
      <p:sp>
        <p:nvSpPr>
          <p:cNvPr id="11" name="Oval Callout 6"/>
          <p:cNvSpPr/>
          <p:nvPr/>
        </p:nvSpPr>
        <p:spPr bwMode="auto">
          <a:xfrm>
            <a:off x="5983188" y="380850"/>
            <a:ext cx="1839201" cy="839003"/>
          </a:xfrm>
          <a:prstGeom prst="wedgeEllipseCallout">
            <a:avLst>
              <a:gd name="adj1" fmla="val -44310"/>
              <a:gd name="adj2" fmla="val 507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227">
              <a:lnSpc>
                <a:spcPts val="1499"/>
              </a:lnSpc>
              <a:defRPr/>
            </a:pPr>
            <a:r>
              <a:rPr lang="en-US" sz="1399" kern="0" dirty="0">
                <a:solidFill>
                  <a:srgbClr val="333333"/>
                </a:solidFill>
                <a:latin typeface="Segoe UI"/>
                <a:ea typeface="Segoe UI" pitchFamily="34" charset="0"/>
                <a:cs typeface="Segoe UI" pitchFamily="34" charset="0"/>
              </a:rPr>
              <a:t>Read me the </a:t>
            </a:r>
            <a:r>
              <a:rPr lang="en-US" sz="1399" b="1" kern="0" dirty="0">
                <a:solidFill>
                  <a:srgbClr val="00BCF2"/>
                </a:solidFill>
                <a:latin typeface="Segoe UI"/>
                <a:ea typeface="Segoe UI" pitchFamily="34" charset="0"/>
                <a:cs typeface="Segoe UI" pitchFamily="34" charset="0"/>
              </a:rPr>
              <a:t>headlines</a:t>
            </a:r>
            <a:endParaRPr lang="en-US" sz="1399" b="1" kern="0" dirty="0">
              <a:solidFill>
                <a:srgbClr val="FC8004"/>
              </a:solidFill>
              <a:latin typeface="Segoe UI"/>
              <a:ea typeface="Segoe UI" pitchFamily="34" charset="0"/>
              <a:cs typeface="Segoe UI" pitchFamily="34" charset="0"/>
            </a:endParaRPr>
          </a:p>
        </p:txBody>
      </p:sp>
      <p:sp>
        <p:nvSpPr>
          <p:cNvPr id="13" name="Freeform 12"/>
          <p:cNvSpPr>
            <a:spLocks noChangeAspect="1"/>
          </p:cNvSpPr>
          <p:nvPr/>
        </p:nvSpPr>
        <p:spPr bwMode="auto">
          <a:xfrm>
            <a:off x="5003247" y="722664"/>
            <a:ext cx="1220132"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lumMod val="60000"/>
              <a:lumOff val="40000"/>
            </a:schemeClr>
          </a:solidFill>
          <a:ln>
            <a:noFill/>
          </a:ln>
          <a:extLst/>
        </p:spPr>
        <p:txBody>
          <a:bodyPr vert="horz" wrap="square" lIns="91427" tIns="45713" rIns="91427" bIns="45713" numCol="1" anchor="t" anchorCtr="0" compatLnSpc="1">
            <a:prstTxWarp prst="textNoShape">
              <a:avLst/>
            </a:prstTxWarp>
          </a:bodyPr>
          <a:lstStyle/>
          <a:p>
            <a:pPr algn="just" defTabSz="914187">
              <a:defRPr/>
            </a:pPr>
            <a:endParaRPr lang="en-US" sz="1836" kern="0">
              <a:solidFill>
                <a:srgbClr val="FFFFFF"/>
              </a:solidFill>
              <a:latin typeface="Segoe UI"/>
            </a:endParaRPr>
          </a:p>
        </p:txBody>
      </p:sp>
      <p:sp>
        <p:nvSpPr>
          <p:cNvPr id="16" name="Pentagon 15"/>
          <p:cNvSpPr/>
          <p:nvPr/>
        </p:nvSpPr>
        <p:spPr bwMode="auto">
          <a:xfrm>
            <a:off x="7773263" y="891247"/>
            <a:ext cx="1108996" cy="637062"/>
          </a:xfrm>
          <a:prstGeom prst="homePlate">
            <a:avLst>
              <a:gd name="adj" fmla="val 32979"/>
            </a:avLst>
          </a:prstGeom>
          <a:gradFill flip="none" rotWithShape="1">
            <a:gsLst>
              <a:gs pos="0">
                <a:schemeClr val="tx2">
                  <a:lumMod val="90000"/>
                  <a:alpha val="0"/>
                </a:schemeClr>
              </a:gs>
              <a:gs pos="100000">
                <a:schemeClr val="tx1">
                  <a:alpha val="1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Callout 6"/>
          <p:cNvSpPr/>
          <p:nvPr/>
        </p:nvSpPr>
        <p:spPr bwMode="auto">
          <a:xfrm>
            <a:off x="5983188" y="2697439"/>
            <a:ext cx="1839201" cy="839003"/>
          </a:xfrm>
          <a:prstGeom prst="wedgeEllipseCallout">
            <a:avLst>
              <a:gd name="adj1" fmla="val -44310"/>
              <a:gd name="adj2" fmla="val 507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227">
              <a:lnSpc>
                <a:spcPts val="1499"/>
              </a:lnSpc>
              <a:defRPr/>
            </a:pPr>
            <a:r>
              <a:rPr lang="en-US" sz="1399" kern="0" dirty="0">
                <a:solidFill>
                  <a:srgbClr val="333333"/>
                </a:solidFill>
                <a:latin typeface="Segoe UI"/>
                <a:ea typeface="Segoe UI" pitchFamily="34" charset="0"/>
                <a:cs typeface="Segoe UI" pitchFamily="34" charset="0"/>
              </a:rPr>
              <a:t>Play </a:t>
            </a:r>
            <a:r>
              <a:rPr lang="en-US" sz="1399" b="1" kern="0" dirty="0">
                <a:solidFill>
                  <a:srgbClr val="FC8004"/>
                </a:solidFill>
                <a:latin typeface="Segoe UI"/>
                <a:ea typeface="Segoe UI" pitchFamily="34" charset="0"/>
                <a:cs typeface="Segoe UI" pitchFamily="34" charset="0"/>
              </a:rPr>
              <a:t>yesterday’s</a:t>
            </a:r>
            <a:r>
              <a:rPr lang="en-US" sz="1399" b="1" kern="0" dirty="0">
                <a:solidFill>
                  <a:srgbClr val="00BCF2"/>
                </a:solidFill>
                <a:latin typeface="Segoe UI"/>
                <a:ea typeface="Segoe UI" pitchFamily="34" charset="0"/>
                <a:cs typeface="Segoe UI" pitchFamily="34" charset="0"/>
              </a:rPr>
              <a:t> Daily Show</a:t>
            </a:r>
          </a:p>
        </p:txBody>
      </p:sp>
      <p:sp>
        <p:nvSpPr>
          <p:cNvPr id="19" name="Freeform 18"/>
          <p:cNvSpPr>
            <a:spLocks noChangeAspect="1"/>
          </p:cNvSpPr>
          <p:nvPr/>
        </p:nvSpPr>
        <p:spPr bwMode="auto">
          <a:xfrm>
            <a:off x="5052526" y="3039253"/>
            <a:ext cx="1170853"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lumMod val="60000"/>
              <a:lumOff val="40000"/>
            </a:schemeClr>
          </a:solidFill>
          <a:ln>
            <a:noFill/>
          </a:ln>
          <a:extLst/>
        </p:spPr>
        <p:txBody>
          <a:bodyPr vert="horz" wrap="square" lIns="91427" tIns="45713" rIns="91427" bIns="45713" numCol="1" anchor="t" anchorCtr="0" compatLnSpc="1">
            <a:prstTxWarp prst="textNoShape">
              <a:avLst/>
            </a:prstTxWarp>
          </a:bodyPr>
          <a:lstStyle/>
          <a:p>
            <a:pPr algn="just" defTabSz="914187">
              <a:defRPr/>
            </a:pPr>
            <a:endParaRPr lang="en-US" sz="1836" kern="0">
              <a:solidFill>
                <a:srgbClr val="FFFFFF"/>
              </a:solidFill>
              <a:latin typeface="Segoe UI"/>
            </a:endParaRPr>
          </a:p>
        </p:txBody>
      </p:sp>
      <p:sp>
        <p:nvSpPr>
          <p:cNvPr id="20" name="Pentagon 19"/>
          <p:cNvSpPr/>
          <p:nvPr/>
        </p:nvSpPr>
        <p:spPr bwMode="auto">
          <a:xfrm>
            <a:off x="7773263" y="3207836"/>
            <a:ext cx="1108996" cy="637062"/>
          </a:xfrm>
          <a:prstGeom prst="homePlate">
            <a:avLst>
              <a:gd name="adj" fmla="val 32979"/>
            </a:avLst>
          </a:prstGeom>
          <a:gradFill flip="none" rotWithShape="1">
            <a:gsLst>
              <a:gs pos="0">
                <a:schemeClr val="tx2">
                  <a:lumMod val="90000"/>
                  <a:alpha val="0"/>
                </a:schemeClr>
              </a:gs>
              <a:gs pos="100000">
                <a:schemeClr val="tx1">
                  <a:alpha val="1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7"/>
          <p:cNvSpPr txBox="1"/>
          <p:nvPr/>
        </p:nvSpPr>
        <p:spPr>
          <a:xfrm>
            <a:off x="8856050" y="5329179"/>
            <a:ext cx="3163678" cy="726054"/>
          </a:xfrm>
          <a:prstGeom prst="rect">
            <a:avLst/>
          </a:prstGeom>
          <a:noFill/>
        </p:spPr>
        <p:txBody>
          <a:bodyPr wrap="square" lIns="182854" tIns="146283" rIns="182854" bIns="146283" rtlCol="0">
            <a:spAutoFit/>
          </a:bodyPr>
          <a:lstStyle/>
          <a:p>
            <a:pPr marL="0" lvl="1" defTabSz="932509">
              <a:defRPr/>
            </a:pPr>
            <a:r>
              <a:rPr lang="en-US" sz="1399" kern="0" dirty="0">
                <a:solidFill>
                  <a:srgbClr val="FFFFFF"/>
                </a:solidFill>
                <a:latin typeface="Consolas" panose="020B0609020204030204" pitchFamily="49" charset="0"/>
                <a:cs typeface="Consolas" panose="020B0609020204030204" pitchFamily="49" charset="0"/>
              </a:rPr>
              <a:t>Intent: PauseDevice</a:t>
            </a:r>
          </a:p>
          <a:p>
            <a:pPr marL="0" lvl="1" defTabSz="932509">
              <a:defRPr/>
            </a:pPr>
            <a:r>
              <a:rPr lang="en-US" sz="1399" b="1" kern="0" dirty="0" err="1">
                <a:solidFill>
                  <a:srgbClr val="FC8004"/>
                </a:solidFill>
                <a:latin typeface="Consolas" panose="020B0609020204030204" pitchFamily="49" charset="0"/>
                <a:cs typeface="Consolas" panose="020B0609020204030204" pitchFamily="49" charset="0"/>
              </a:rPr>
              <a:t>DateTime.duration</a:t>
            </a:r>
            <a:r>
              <a:rPr lang="en-US" sz="1399" b="1" kern="0" dirty="0">
                <a:solidFill>
                  <a:srgbClr val="FC8004"/>
                </a:solidFill>
                <a:latin typeface="Consolas" panose="020B0609020204030204" pitchFamily="49" charset="0"/>
                <a:cs typeface="Consolas" panose="020B0609020204030204" pitchFamily="49" charset="0"/>
              </a:rPr>
              <a:t>: 5 M</a:t>
            </a:r>
            <a:r>
              <a:rPr lang="en-US" sz="1399" kern="0" dirty="0">
                <a:solidFill>
                  <a:srgbClr val="FC8004"/>
                </a:solidFill>
                <a:latin typeface="Consolas" panose="020B0609020204030204" pitchFamily="49" charset="0"/>
                <a:cs typeface="Consolas" panose="020B0609020204030204" pitchFamily="49" charset="0"/>
              </a:rPr>
              <a:t>inutes</a:t>
            </a:r>
          </a:p>
        </p:txBody>
      </p:sp>
      <p:sp>
        <p:nvSpPr>
          <p:cNvPr id="22" name="Oval Callout 6"/>
          <p:cNvSpPr/>
          <p:nvPr/>
        </p:nvSpPr>
        <p:spPr bwMode="auto">
          <a:xfrm>
            <a:off x="5983188" y="5149256"/>
            <a:ext cx="1839201" cy="779428"/>
          </a:xfrm>
          <a:prstGeom prst="wedgeEllipseCallout">
            <a:avLst>
              <a:gd name="adj1" fmla="val -44310"/>
              <a:gd name="adj2" fmla="val 507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227">
              <a:lnSpc>
                <a:spcPts val="1499"/>
              </a:lnSpc>
              <a:defRPr/>
            </a:pPr>
            <a:r>
              <a:rPr lang="en-US" sz="1399" kern="0" dirty="0">
                <a:solidFill>
                  <a:srgbClr val="333333"/>
                </a:solidFill>
                <a:latin typeface="Segoe UI"/>
                <a:ea typeface="Segoe UI" pitchFamily="34" charset="0"/>
                <a:cs typeface="Segoe UI" pitchFamily="34" charset="0"/>
              </a:rPr>
              <a:t>Pause for</a:t>
            </a:r>
            <a:r>
              <a:rPr lang="en-US" sz="1399" b="1" kern="0" dirty="0">
                <a:solidFill>
                  <a:srgbClr val="00BCF2"/>
                </a:solidFill>
                <a:latin typeface="Segoe UI"/>
                <a:ea typeface="Segoe UI" pitchFamily="34" charset="0"/>
                <a:cs typeface="Segoe UI" pitchFamily="34" charset="0"/>
              </a:rPr>
              <a:t> </a:t>
            </a:r>
            <a:br>
              <a:rPr lang="en-US" sz="1399" b="1" kern="0" dirty="0">
                <a:solidFill>
                  <a:srgbClr val="00BCF2"/>
                </a:solidFill>
                <a:latin typeface="Segoe UI"/>
                <a:ea typeface="Segoe UI" pitchFamily="34" charset="0"/>
                <a:cs typeface="Segoe UI" pitchFamily="34" charset="0"/>
              </a:rPr>
            </a:br>
            <a:r>
              <a:rPr lang="en-US" sz="1399" b="1" kern="0" dirty="0">
                <a:solidFill>
                  <a:srgbClr val="FC8004"/>
                </a:solidFill>
                <a:latin typeface="Segoe UI"/>
                <a:ea typeface="Segoe UI" pitchFamily="34" charset="0"/>
                <a:cs typeface="Segoe UI" pitchFamily="34" charset="0"/>
              </a:rPr>
              <a:t>5 minutes</a:t>
            </a:r>
          </a:p>
        </p:txBody>
      </p:sp>
      <p:sp>
        <p:nvSpPr>
          <p:cNvPr id="23" name="Freeform 22"/>
          <p:cNvSpPr>
            <a:spLocks noChangeAspect="1"/>
          </p:cNvSpPr>
          <p:nvPr/>
        </p:nvSpPr>
        <p:spPr bwMode="auto">
          <a:xfrm>
            <a:off x="5003247" y="5324956"/>
            <a:ext cx="1220132"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lumMod val="60000"/>
              <a:lumOff val="40000"/>
            </a:schemeClr>
          </a:solidFill>
          <a:ln>
            <a:noFill/>
          </a:ln>
          <a:extLst/>
        </p:spPr>
        <p:txBody>
          <a:bodyPr vert="horz" wrap="square" lIns="91427" tIns="45713" rIns="91427" bIns="45713" numCol="1" anchor="t" anchorCtr="0" compatLnSpc="1">
            <a:prstTxWarp prst="textNoShape">
              <a:avLst/>
            </a:prstTxWarp>
          </a:bodyPr>
          <a:lstStyle/>
          <a:p>
            <a:pPr algn="just" defTabSz="914187">
              <a:defRPr/>
            </a:pPr>
            <a:endParaRPr lang="en-US" sz="1836" kern="0">
              <a:solidFill>
                <a:srgbClr val="FFFFFF"/>
              </a:solidFill>
              <a:latin typeface="Segoe UI"/>
            </a:endParaRPr>
          </a:p>
        </p:txBody>
      </p:sp>
      <p:sp>
        <p:nvSpPr>
          <p:cNvPr id="24" name="Pentagon 23"/>
          <p:cNvSpPr/>
          <p:nvPr/>
        </p:nvSpPr>
        <p:spPr bwMode="auto">
          <a:xfrm>
            <a:off x="7773263" y="5493540"/>
            <a:ext cx="1108996" cy="637062"/>
          </a:xfrm>
          <a:prstGeom prst="homePlate">
            <a:avLst>
              <a:gd name="adj" fmla="val 32979"/>
            </a:avLst>
          </a:prstGeom>
          <a:gradFill flip="none" rotWithShape="1">
            <a:gsLst>
              <a:gs pos="0">
                <a:schemeClr val="tx2">
                  <a:lumMod val="90000"/>
                  <a:alpha val="0"/>
                </a:schemeClr>
              </a:gs>
              <a:gs pos="100000">
                <a:schemeClr val="tx1">
                  <a:alpha val="1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p:cNvCxnSpPr/>
          <p:nvPr/>
        </p:nvCxnSpPr>
        <p:spPr>
          <a:xfrm>
            <a:off x="4464434" y="2327320"/>
            <a:ext cx="7957220"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464434" y="4654144"/>
            <a:ext cx="7957220"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7"/>
          <p:cNvSpPr txBox="1"/>
          <p:nvPr/>
        </p:nvSpPr>
        <p:spPr>
          <a:xfrm>
            <a:off x="8882260" y="3055537"/>
            <a:ext cx="2792256" cy="954228"/>
          </a:xfrm>
          <a:prstGeom prst="rect">
            <a:avLst/>
          </a:prstGeom>
          <a:noFill/>
        </p:spPr>
        <p:txBody>
          <a:bodyPr wrap="square" lIns="182854" tIns="146283" rIns="182854" bIns="146283" rtlCol="0">
            <a:spAutoFit/>
          </a:bodyPr>
          <a:lstStyle/>
          <a:p>
            <a:pPr marL="0" lvl="1" defTabSz="932509">
              <a:defRPr/>
            </a:pPr>
            <a:r>
              <a:rPr lang="en-US" sz="1399" kern="0" dirty="0">
                <a:solidFill>
                  <a:srgbClr val="FFFFFF"/>
                </a:solidFill>
                <a:latin typeface="Consolas" panose="020B0609020204030204" pitchFamily="49" charset="0"/>
                <a:cs typeface="Consolas" panose="020B0609020204030204" pitchFamily="49" charset="0"/>
              </a:rPr>
              <a:t>Intent: PlayEpisode</a:t>
            </a:r>
          </a:p>
          <a:p>
            <a:pPr marL="0" lvl="1" defTabSz="932509">
              <a:defRPr/>
            </a:pPr>
            <a:r>
              <a:rPr lang="en-US" sz="1399" b="1" kern="0" dirty="0">
                <a:solidFill>
                  <a:srgbClr val="00BCF2"/>
                </a:solidFill>
                <a:latin typeface="Consolas" panose="020B0609020204030204" pitchFamily="49" charset="0"/>
                <a:cs typeface="Consolas" panose="020B0609020204030204" pitchFamily="49" charset="0"/>
              </a:rPr>
              <a:t>Content: Daily Show</a:t>
            </a:r>
          </a:p>
          <a:p>
            <a:pPr marL="0" lvl="1" defTabSz="932509">
              <a:defRPr/>
            </a:pPr>
            <a:r>
              <a:rPr lang="en-US" sz="1399" b="1" kern="0" dirty="0" err="1">
                <a:solidFill>
                  <a:srgbClr val="FC8004"/>
                </a:solidFill>
                <a:latin typeface="Consolas" panose="020B0609020204030204" pitchFamily="49" charset="0"/>
                <a:cs typeface="Consolas" panose="020B0609020204030204" pitchFamily="49" charset="0"/>
              </a:rPr>
              <a:t>DateTime.date</a:t>
            </a:r>
            <a:r>
              <a:rPr lang="en-US" sz="1399" b="1" kern="0" dirty="0">
                <a:solidFill>
                  <a:srgbClr val="FC8004"/>
                </a:solidFill>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41166952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Luis !!?</a:t>
            </a:r>
          </a:p>
        </p:txBody>
      </p:sp>
      <p:sp>
        <p:nvSpPr>
          <p:cNvPr id="3" name="Text Placeholder 2"/>
          <p:cNvSpPr>
            <a:spLocks noGrp="1"/>
          </p:cNvSpPr>
          <p:nvPr>
            <p:ph type="body" sz="quarter" idx="10"/>
          </p:nvPr>
        </p:nvSpPr>
        <p:spPr>
          <a:xfrm>
            <a:off x="274640" y="1212852"/>
            <a:ext cx="11887200" cy="1169551"/>
          </a:xfrm>
        </p:spPr>
        <p:txBody>
          <a:bodyPr/>
          <a:lstStyle/>
          <a:p>
            <a:r>
              <a:rPr lang="en-US" sz="3200" dirty="0"/>
              <a:t>Language understanding intelligent Service</a:t>
            </a:r>
          </a:p>
          <a:p>
            <a:endParaRPr lang="en-US" sz="3200" dirty="0"/>
          </a:p>
        </p:txBody>
      </p:sp>
      <p:pic>
        <p:nvPicPr>
          <p:cNvPr id="6" name="Picture 5"/>
          <p:cNvPicPr>
            <a:picLocks noChangeAspect="1"/>
          </p:cNvPicPr>
          <p:nvPr/>
        </p:nvPicPr>
        <p:blipFill>
          <a:blip r:embed="rId2"/>
          <a:stretch>
            <a:fillRect/>
          </a:stretch>
        </p:blipFill>
        <p:spPr>
          <a:xfrm>
            <a:off x="8275637" y="2201862"/>
            <a:ext cx="3524250" cy="2628900"/>
          </a:xfrm>
          <a:prstGeom prst="rect">
            <a:avLst/>
          </a:prstGeom>
        </p:spPr>
      </p:pic>
      <p:pic>
        <p:nvPicPr>
          <p:cNvPr id="7" name="Picture 6"/>
          <p:cNvPicPr>
            <a:picLocks noChangeAspect="1"/>
          </p:cNvPicPr>
          <p:nvPr/>
        </p:nvPicPr>
        <p:blipFill>
          <a:blip r:embed="rId3"/>
          <a:stretch>
            <a:fillRect/>
          </a:stretch>
        </p:blipFill>
        <p:spPr>
          <a:xfrm>
            <a:off x="731837" y="2220695"/>
            <a:ext cx="3238500" cy="2771775"/>
          </a:xfrm>
          <a:prstGeom prst="rect">
            <a:avLst/>
          </a:prstGeom>
        </p:spPr>
      </p:pic>
      <p:pic>
        <p:nvPicPr>
          <p:cNvPr id="8" name="Picture 7"/>
          <p:cNvPicPr>
            <a:picLocks noChangeAspect="1"/>
          </p:cNvPicPr>
          <p:nvPr/>
        </p:nvPicPr>
        <p:blipFill>
          <a:blip r:embed="rId4"/>
          <a:stretch>
            <a:fillRect/>
          </a:stretch>
        </p:blipFill>
        <p:spPr>
          <a:xfrm>
            <a:off x="4478336" y="1797627"/>
            <a:ext cx="3324225" cy="2867025"/>
          </a:xfrm>
          <a:prstGeom prst="rect">
            <a:avLst/>
          </a:prstGeom>
        </p:spPr>
      </p:pic>
      <p:pic>
        <p:nvPicPr>
          <p:cNvPr id="10" name="Picture 9"/>
          <p:cNvPicPr>
            <a:picLocks noChangeAspect="1"/>
          </p:cNvPicPr>
          <p:nvPr/>
        </p:nvPicPr>
        <p:blipFill>
          <a:blip r:embed="rId5"/>
          <a:stretch>
            <a:fillRect/>
          </a:stretch>
        </p:blipFill>
        <p:spPr>
          <a:xfrm>
            <a:off x="4772025" y="4596661"/>
            <a:ext cx="2836860" cy="2224826"/>
          </a:xfrm>
          <a:prstGeom prst="rect">
            <a:avLst/>
          </a:prstGeom>
        </p:spPr>
      </p:pic>
    </p:spTree>
    <p:extLst>
      <p:ext uri="{BB962C8B-B14F-4D97-AF65-F5344CB8AC3E}">
        <p14:creationId xmlns:p14="http://schemas.microsoft.com/office/powerpoint/2010/main" val="28392742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own Luis … App!</a:t>
            </a:r>
          </a:p>
        </p:txBody>
      </p:sp>
      <p:grpSp>
        <p:nvGrpSpPr>
          <p:cNvPr id="10" name="Group 9"/>
          <p:cNvGrpSpPr/>
          <p:nvPr/>
        </p:nvGrpSpPr>
        <p:grpSpPr>
          <a:xfrm>
            <a:off x="1112837" y="1290711"/>
            <a:ext cx="3279244" cy="3596245"/>
            <a:chOff x="1112837" y="1290711"/>
            <a:chExt cx="3279244" cy="3596245"/>
          </a:xfrm>
        </p:grpSpPr>
        <p:pic>
          <p:nvPicPr>
            <p:cNvPr id="4" name="Picture 3"/>
            <p:cNvPicPr>
              <a:picLocks noChangeAspect="1"/>
            </p:cNvPicPr>
            <p:nvPr/>
          </p:nvPicPr>
          <p:blipFill>
            <a:blip r:embed="rId2"/>
            <a:stretch>
              <a:fillRect/>
            </a:stretch>
          </p:blipFill>
          <p:spPr>
            <a:xfrm>
              <a:off x="1112837" y="1604643"/>
              <a:ext cx="2579639" cy="3282313"/>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56037" y="1290711"/>
              <a:ext cx="536044" cy="627864"/>
            </a:xfrm>
            <a:prstGeom prst="rect">
              <a:avLst/>
            </a:prstGeom>
          </p:spPr>
          <p:style>
            <a:lnRef idx="0">
              <a:schemeClr val="accent2"/>
            </a:lnRef>
            <a:fillRef idx="3">
              <a:schemeClr val="accent2"/>
            </a:fillRef>
            <a:effectRef idx="3">
              <a:schemeClr val="accent2"/>
            </a:effectRef>
            <a:fontRef idx="minor">
              <a:schemeClr val="lt1"/>
            </a:fontRef>
          </p:style>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grpSp>
      <p:grpSp>
        <p:nvGrpSpPr>
          <p:cNvPr id="11" name="Group 10"/>
          <p:cNvGrpSpPr/>
          <p:nvPr/>
        </p:nvGrpSpPr>
        <p:grpSpPr>
          <a:xfrm>
            <a:off x="5025878" y="2192730"/>
            <a:ext cx="2887858" cy="3895332"/>
            <a:chOff x="5025878" y="2192730"/>
            <a:chExt cx="2887858" cy="3895332"/>
          </a:xfrm>
        </p:grpSpPr>
        <p:pic>
          <p:nvPicPr>
            <p:cNvPr id="5" name="Picture 4"/>
            <p:cNvPicPr>
              <a:picLocks noChangeAspect="1"/>
            </p:cNvPicPr>
            <p:nvPr/>
          </p:nvPicPr>
          <p:blipFill>
            <a:blip r:embed="rId3"/>
            <a:stretch>
              <a:fillRect/>
            </a:stretch>
          </p:blipFill>
          <p:spPr>
            <a:xfrm>
              <a:off x="5025878" y="2506662"/>
              <a:ext cx="2221157" cy="358140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7377692" y="2192730"/>
              <a:ext cx="536044" cy="627864"/>
            </a:xfrm>
            <a:prstGeom prst="rect">
              <a:avLst/>
            </a:prstGeom>
          </p:spPr>
          <p:style>
            <a:lnRef idx="0">
              <a:schemeClr val="accent2"/>
            </a:lnRef>
            <a:fillRef idx="3">
              <a:schemeClr val="accent2"/>
            </a:fillRef>
            <a:effectRef idx="3">
              <a:schemeClr val="accent2"/>
            </a:effectRef>
            <a:fontRef idx="minor">
              <a:schemeClr val="lt1"/>
            </a:fontRef>
          </p:style>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grpSp>
      <p:grpSp>
        <p:nvGrpSpPr>
          <p:cNvPr id="12" name="Group 11"/>
          <p:cNvGrpSpPr/>
          <p:nvPr/>
        </p:nvGrpSpPr>
        <p:grpSpPr>
          <a:xfrm>
            <a:off x="8580437" y="1212851"/>
            <a:ext cx="3104922" cy="4258942"/>
            <a:chOff x="8580437" y="1212851"/>
            <a:chExt cx="3104922" cy="4258942"/>
          </a:xfrm>
        </p:grpSpPr>
        <p:pic>
          <p:nvPicPr>
            <p:cNvPr id="6" name="Picture 5"/>
            <p:cNvPicPr>
              <a:picLocks noChangeAspect="1"/>
            </p:cNvPicPr>
            <p:nvPr/>
          </p:nvPicPr>
          <p:blipFill>
            <a:blip r:embed="rId4"/>
            <a:stretch>
              <a:fillRect/>
            </a:stretch>
          </p:blipFill>
          <p:spPr>
            <a:xfrm>
              <a:off x="8580437" y="1604643"/>
              <a:ext cx="2428875" cy="386715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1149315" y="1212851"/>
              <a:ext cx="536044" cy="627864"/>
            </a:xfrm>
            <a:prstGeom prst="rect">
              <a:avLst/>
            </a:prstGeom>
          </p:spPr>
          <p:style>
            <a:lnRef idx="0">
              <a:schemeClr val="accent2"/>
            </a:lnRef>
            <a:fillRef idx="3">
              <a:schemeClr val="accent2"/>
            </a:fillRef>
            <a:effectRef idx="3">
              <a:schemeClr val="accent2"/>
            </a:effectRef>
            <a:fontRef idx="minor">
              <a:schemeClr val="lt1"/>
            </a:fontRef>
          </p:style>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a:t>
              </a:r>
            </a:p>
          </p:txBody>
        </p:sp>
      </p:grpSp>
    </p:spTree>
    <p:extLst>
      <p:ext uri="{BB962C8B-B14F-4D97-AF65-F5344CB8AC3E}">
        <p14:creationId xmlns:p14="http://schemas.microsoft.com/office/powerpoint/2010/main" val="2482223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train &amp; publish your App</a:t>
            </a:r>
          </a:p>
        </p:txBody>
      </p:sp>
      <p:pic>
        <p:nvPicPr>
          <p:cNvPr id="4" name="Picture 3"/>
          <p:cNvPicPr>
            <a:picLocks noChangeAspect="1"/>
          </p:cNvPicPr>
          <p:nvPr/>
        </p:nvPicPr>
        <p:blipFill>
          <a:blip r:embed="rId3"/>
          <a:stretch>
            <a:fillRect/>
          </a:stretch>
        </p:blipFill>
        <p:spPr>
          <a:xfrm>
            <a:off x="655638" y="2016125"/>
            <a:ext cx="3352800" cy="253372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103437" y="1636714"/>
            <a:ext cx="2438400" cy="298132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3856037" y="1482725"/>
            <a:ext cx="1138911" cy="418306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5977119" y="2701925"/>
            <a:ext cx="5574924" cy="3995737"/>
          </a:xfrm>
          <a:prstGeom prst="rect">
            <a:avLst/>
          </a:prstGeom>
          <a:ln w="88900" cap="sq" cmpd="thickThin">
            <a:solidFill>
              <a:srgbClr val="000000"/>
            </a:solidFill>
            <a:prstDash val="solid"/>
            <a:miter lim="800000"/>
          </a:ln>
          <a:effectLst>
            <a:innerShdw blurRad="76200">
              <a:srgbClr val="000000"/>
            </a:innerShdw>
          </a:effectLst>
        </p:spPr>
      </p:pic>
      <p:sp>
        <p:nvSpPr>
          <p:cNvPr id="8" name="TextBox 7"/>
          <p:cNvSpPr txBox="1"/>
          <p:nvPr/>
        </p:nvSpPr>
        <p:spPr>
          <a:xfrm>
            <a:off x="1304298" y="5221682"/>
            <a:ext cx="2055479" cy="627864"/>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Optimize</a:t>
            </a:r>
          </a:p>
        </p:txBody>
      </p:sp>
      <p:sp>
        <p:nvSpPr>
          <p:cNvPr id="9" name="TextBox 8"/>
          <p:cNvSpPr txBox="1"/>
          <p:nvPr/>
        </p:nvSpPr>
        <p:spPr>
          <a:xfrm>
            <a:off x="7589836" y="1702193"/>
            <a:ext cx="2055479" cy="627864"/>
          </a:xfrm>
          <a:prstGeom prst="rect">
            <a:avLst/>
          </a:prstGeom>
        </p:spPr>
        <p:style>
          <a:lnRef idx="0">
            <a:schemeClr val="accent2"/>
          </a:lnRef>
          <a:fillRef idx="3">
            <a:schemeClr val="accent2"/>
          </a:fillRef>
          <a:effectRef idx="3">
            <a:schemeClr val="accent2"/>
          </a:effectRef>
          <a:fontRef idx="minor">
            <a:schemeClr val="lt1"/>
          </a:fontRef>
        </p:style>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Publish</a:t>
            </a:r>
          </a:p>
        </p:txBody>
      </p:sp>
      <p:sp>
        <p:nvSpPr>
          <p:cNvPr id="10" name="Rectangle 9"/>
          <p:cNvSpPr/>
          <p:nvPr/>
        </p:nvSpPr>
        <p:spPr bwMode="auto">
          <a:xfrm>
            <a:off x="6142037" y="4792662"/>
            <a:ext cx="5181600" cy="3048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5170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74638" y="1212850"/>
            <a:ext cx="11887200" cy="3176254"/>
          </a:xfrm>
        </p:spPr>
        <p:txBody>
          <a:bodyPr/>
          <a:lstStyle/>
          <a:p>
            <a:r>
              <a:rPr lang="en-US" altLang="zh-TW" dirty="0"/>
              <a:t>Microsoft Bot Framework (MBF)</a:t>
            </a:r>
          </a:p>
          <a:p>
            <a:r>
              <a:rPr lang="en-US" altLang="zh-TW" dirty="0"/>
              <a:t>Understanding Human Languages</a:t>
            </a:r>
          </a:p>
          <a:p>
            <a:r>
              <a:rPr lang="en-US" altLang="zh-TW" dirty="0"/>
              <a:t>Integrated with Microsoft Bot Framework</a:t>
            </a:r>
          </a:p>
          <a:p>
            <a:pPr lvl="1"/>
            <a:r>
              <a:rPr lang="en-US" altLang="zh-TW" dirty="0">
                <a:latin typeface="+mj-lt"/>
              </a:rPr>
              <a:t>Make Line bots work with MBF bots</a:t>
            </a:r>
          </a:p>
          <a:p>
            <a:r>
              <a:rPr lang="en-US" altLang="zh-TW" dirty="0"/>
              <a:t>Hands-on</a:t>
            </a:r>
            <a:endParaRPr lang="zh-TW" altLang="en-US" dirty="0"/>
          </a:p>
        </p:txBody>
      </p:sp>
      <p:sp>
        <p:nvSpPr>
          <p:cNvPr id="6" name="標題 5"/>
          <p:cNvSpPr>
            <a:spLocks noGrp="1"/>
          </p:cNvSpPr>
          <p:nvPr>
            <p:ph type="title"/>
          </p:nvPr>
        </p:nvSpPr>
        <p:spPr/>
        <p:txBody>
          <a:bodyPr/>
          <a:lstStyle/>
          <a:p>
            <a:r>
              <a:rPr lang="en-US" altLang="zh-TW" dirty="0"/>
              <a:t>Agenda</a:t>
            </a:r>
            <a:endParaRPr lang="zh-TW" altLang="en-US" dirty="0"/>
          </a:p>
        </p:txBody>
      </p:sp>
    </p:spTree>
    <p:extLst>
      <p:ext uri="{BB962C8B-B14F-4D97-AF65-F5344CB8AC3E}">
        <p14:creationId xmlns:p14="http://schemas.microsoft.com/office/powerpoint/2010/main" val="321183084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LUIS Portal</a:t>
            </a:r>
          </a:p>
        </p:txBody>
      </p:sp>
    </p:spTree>
    <p:extLst>
      <p:ext uri="{BB962C8B-B14F-4D97-AF65-F5344CB8AC3E}">
        <p14:creationId xmlns:p14="http://schemas.microsoft.com/office/powerpoint/2010/main" val="106274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77"/>
            <a:ext cx="7315199" cy="2179058"/>
          </a:xfrm>
        </p:spPr>
        <p:txBody>
          <a:bodyPr/>
          <a:lstStyle/>
          <a:p>
            <a:r>
              <a:rPr lang="en-US" dirty="0"/>
              <a:t>Direct Line Channel</a:t>
            </a:r>
          </a:p>
        </p:txBody>
      </p:sp>
    </p:spTree>
    <p:extLst>
      <p:ext uri="{BB962C8B-B14F-4D97-AF65-F5344CB8AC3E}">
        <p14:creationId xmlns:p14="http://schemas.microsoft.com/office/powerpoint/2010/main" val="166714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4" name="Group 23"/>
          <p:cNvGrpSpPr/>
          <p:nvPr/>
        </p:nvGrpSpPr>
        <p:grpSpPr>
          <a:xfrm>
            <a:off x="5859122" y="1897062"/>
            <a:ext cx="3075895" cy="2102598"/>
            <a:chOff x="5859122" y="1897062"/>
            <a:chExt cx="3075895" cy="2102598"/>
          </a:xfrm>
          <a:solidFill>
            <a:srgbClr val="525252"/>
          </a:solidFill>
        </p:grpSpPr>
        <p:sp>
          <p:nvSpPr>
            <p:cNvPr id="25" name="Speech Bubble: Oval 24"/>
            <p:cNvSpPr/>
            <p:nvPr/>
          </p:nvSpPr>
          <p:spPr bwMode="auto">
            <a:xfrm>
              <a:off x="7437437" y="1897062"/>
              <a:ext cx="1497580" cy="1143000"/>
            </a:xfrm>
            <a:prstGeom prst="wedgeEllipseCallou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Channel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https://directline.botframework.com</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6" name="Picture 25"/>
            <p:cNvPicPr>
              <a:picLocks noChangeAspect="1"/>
            </p:cNvPicPr>
            <p:nvPr/>
          </p:nvPicPr>
          <p:blipFill>
            <a:blip r:embed="rId3"/>
            <a:stretch>
              <a:fillRect/>
            </a:stretch>
          </p:blipFill>
          <p:spPr>
            <a:xfrm>
              <a:off x="5859122" y="3285285"/>
              <a:ext cx="2143125" cy="714375"/>
            </a:xfrm>
            <a:prstGeom prst="rect">
              <a:avLst/>
            </a:prstGeom>
            <a:grpFill/>
          </p:spPr>
        </p:pic>
      </p:grpSp>
      <p:sp>
        <p:nvSpPr>
          <p:cNvPr id="3" name="Title 2"/>
          <p:cNvSpPr>
            <a:spLocks noGrp="1"/>
          </p:cNvSpPr>
          <p:nvPr>
            <p:ph type="title"/>
          </p:nvPr>
        </p:nvSpPr>
        <p:spPr/>
        <p:txBody>
          <a:bodyPr/>
          <a:lstStyle/>
          <a:p>
            <a:r>
              <a:rPr lang="en-US" dirty="0"/>
              <a:t>Direct Line Channel</a:t>
            </a:r>
          </a:p>
        </p:txBody>
      </p:sp>
      <p:grpSp>
        <p:nvGrpSpPr>
          <p:cNvPr id="12" name="Group 11"/>
          <p:cNvGrpSpPr/>
          <p:nvPr/>
        </p:nvGrpSpPr>
        <p:grpSpPr>
          <a:xfrm>
            <a:off x="184207" y="3114229"/>
            <a:ext cx="1048784" cy="1056597"/>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885">
                      <a:srgbClr val="0078D7"/>
                    </a:gs>
                    <a:gs pos="23000">
                      <a:srgbClr val="0078D7"/>
                    </a:gs>
                  </a:gsLst>
                  <a:lin ang="5400000" scaled="1"/>
                </a:gradFill>
                <a:effectLst/>
                <a:uLnTx/>
                <a:uFillTx/>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271" y="3145984"/>
            <a:ext cx="953773" cy="960878"/>
          </a:xfrm>
          <a:prstGeom prst="rect">
            <a:avLst/>
          </a:prstGeom>
        </p:spPr>
      </p:pic>
      <p:pic>
        <p:nvPicPr>
          <p:cNvPr id="38" name="Picture 37"/>
          <p:cNvPicPr>
            <a:picLocks noChangeAspect="1"/>
          </p:cNvPicPr>
          <p:nvPr/>
        </p:nvPicPr>
        <p:blipFill rotWithShape="1">
          <a:blip r:embed="rId5"/>
          <a:srcRect r="19702"/>
          <a:stretch/>
        </p:blipFill>
        <p:spPr>
          <a:xfrm>
            <a:off x="5618467" y="1057853"/>
            <a:ext cx="3105694" cy="5244827"/>
          </a:xfrm>
          <a:prstGeom prst="rect">
            <a:avLst/>
          </a:prstGeom>
        </p:spPr>
      </p:pic>
      <p:grpSp>
        <p:nvGrpSpPr>
          <p:cNvPr id="39" name="Group 38"/>
          <p:cNvGrpSpPr/>
          <p:nvPr/>
        </p:nvGrpSpPr>
        <p:grpSpPr>
          <a:xfrm>
            <a:off x="10406871" y="2219435"/>
            <a:ext cx="1776689" cy="2227441"/>
            <a:chOff x="223146" y="2514998"/>
            <a:chExt cx="2287057" cy="2867291"/>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41" name="Rectangle 40"/>
            <p:cNvSpPr/>
            <p:nvPr/>
          </p:nvSpPr>
          <p:spPr>
            <a:xfrm>
              <a:off x="1247778" y="2514998"/>
              <a:ext cx="237795" cy="495235"/>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93" rtl="0" eaLnBrk="1" fontAlgn="base" latinLnBrk="0" hangingPunct="1">
                <a:lnSpc>
                  <a:spcPct val="95000"/>
                </a:lnSpc>
                <a:spcBef>
                  <a:spcPct val="0"/>
                </a:spcBef>
                <a:spcAft>
                  <a:spcPts val="1199"/>
                </a:spcAft>
                <a:buClrTx/>
                <a:buSzTx/>
                <a:buFontTx/>
                <a:buNone/>
                <a:tabLst/>
                <a:defRPr/>
              </a:pPr>
              <a:endParaRPr kumimoji="0" lang="en-US" sz="2000" b="1" i="0" u="none" strike="noStrike" kern="0" cap="none" spc="0" normalizeH="0" baseline="0" noProof="0" dirty="0">
                <a:ln w="3175">
                  <a:noFill/>
                </a:ln>
                <a:gradFill>
                  <a:gsLst>
                    <a:gs pos="885">
                      <a:srgbClr val="0078D7"/>
                    </a:gs>
                    <a:gs pos="23000">
                      <a:srgbClr val="0078D7"/>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72246" y="1823747"/>
            <a:ext cx="1497580" cy="1143000"/>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Your Bot </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 A web service</a:t>
            </a:r>
          </a:p>
        </p:txBody>
      </p:sp>
      <p:sp>
        <p:nvSpPr>
          <p:cNvPr id="44" name="Speech Bubble: Oval 43"/>
          <p:cNvSpPr/>
          <p:nvPr/>
        </p:nvSpPr>
        <p:spPr bwMode="auto">
          <a:xfrm>
            <a:off x="2750039" y="4471244"/>
            <a:ext cx="2477598" cy="1614561"/>
          </a:xfrm>
          <a:prstGeom prst="wedgeEllipseCallout">
            <a:avLst>
              <a:gd name="adj1" fmla="val -16013"/>
              <a:gd name="adj2" fmla="val -66653"/>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MS Bot Connector </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Routes Messages, Manages State, Bot Registration, Directory, Storage, APIs etc.</a:t>
            </a:r>
          </a:p>
        </p:txBody>
      </p:sp>
      <p:sp>
        <p:nvSpPr>
          <p:cNvPr id="45" name="Speech Bubble: Oval 44"/>
          <p:cNvSpPr/>
          <p:nvPr/>
        </p:nvSpPr>
        <p:spPr bwMode="auto">
          <a:xfrm>
            <a:off x="8033025" y="105064"/>
            <a:ext cx="1497580" cy="1143000"/>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channels</a:t>
            </a:r>
          </a:p>
        </p:txBody>
      </p:sp>
      <p:sp>
        <p:nvSpPr>
          <p:cNvPr id="46" name="Speech Bubble: Oval 45"/>
          <p:cNvSpPr/>
          <p:nvPr/>
        </p:nvSpPr>
        <p:spPr bwMode="auto">
          <a:xfrm>
            <a:off x="10816657" y="1315578"/>
            <a:ext cx="1497580" cy="1143000"/>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Humans</a:t>
            </a:r>
          </a:p>
        </p:txBody>
      </p:sp>
      <p:sp>
        <p:nvSpPr>
          <p:cNvPr id="56" name="Arrow: Left-Right 55"/>
          <p:cNvSpPr/>
          <p:nvPr/>
        </p:nvSpPr>
        <p:spPr bwMode="auto">
          <a:xfrm>
            <a:off x="1333701" y="3535027"/>
            <a:ext cx="1447800" cy="228600"/>
          </a:xfrm>
          <a:prstGeom prst="leftRightArrow">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Arrow: Left-Right 56"/>
          <p:cNvSpPr/>
          <p:nvPr/>
        </p:nvSpPr>
        <p:spPr bwMode="auto">
          <a:xfrm>
            <a:off x="4050814" y="3528173"/>
            <a:ext cx="1447800" cy="228600"/>
          </a:xfrm>
          <a:prstGeom prst="leftRightArrow">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Arrow: Left-Right 60"/>
          <p:cNvSpPr/>
          <p:nvPr/>
        </p:nvSpPr>
        <p:spPr bwMode="auto">
          <a:xfrm>
            <a:off x="8841616" y="3535027"/>
            <a:ext cx="1447800" cy="228600"/>
          </a:xfrm>
          <a:prstGeom prst="leftRightArrow">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627768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Line API</a:t>
            </a:r>
          </a:p>
        </p:txBody>
      </p:sp>
      <p:sp>
        <p:nvSpPr>
          <p:cNvPr id="3" name="Text Placeholder 2"/>
          <p:cNvSpPr>
            <a:spLocks noGrp="1"/>
          </p:cNvSpPr>
          <p:nvPr>
            <p:ph type="body" sz="quarter" idx="10"/>
          </p:nvPr>
        </p:nvSpPr>
        <p:spPr>
          <a:xfrm>
            <a:off x="274638" y="1212850"/>
            <a:ext cx="11887200" cy="3631763"/>
          </a:xfrm>
        </p:spPr>
        <p:txBody>
          <a:bodyPr/>
          <a:lstStyle/>
          <a:p>
            <a:pPr marL="342900" indent="-342900">
              <a:buFont typeface="Arial" panose="020B0604020202020204" pitchFamily="34" charset="0"/>
              <a:buChar char="•"/>
            </a:pPr>
            <a:r>
              <a:rPr lang="en-US" sz="2400" dirty="0"/>
              <a:t>Direct Line 1.1 &amp; Direct Line 3.0 – REST API (recommend for new clients)</a:t>
            </a:r>
          </a:p>
          <a:p>
            <a:pPr marL="342900" indent="-342900">
              <a:buFont typeface="Arial" panose="020B0604020202020204" pitchFamily="34" charset="0"/>
              <a:buChar char="•"/>
            </a:pPr>
            <a:r>
              <a:rPr lang="en-US" sz="2400" dirty="0"/>
              <a:t>An </a:t>
            </a:r>
            <a:r>
              <a:rPr lang="en-US" sz="2400" b="1" dirty="0"/>
              <a:t>authentication mechanism</a:t>
            </a:r>
            <a:r>
              <a:rPr lang="en-US" sz="2400" dirty="0"/>
              <a:t> using standard secret/token patterns</a:t>
            </a:r>
          </a:p>
          <a:p>
            <a:pPr marL="342900" indent="-342900">
              <a:buFont typeface="Arial" panose="020B0604020202020204" pitchFamily="34" charset="0"/>
              <a:buChar char="•"/>
            </a:pPr>
            <a:r>
              <a:rPr lang="en-US" sz="2400" dirty="0"/>
              <a:t>The ability to </a:t>
            </a:r>
            <a:r>
              <a:rPr lang="en-US" sz="2400" b="1" dirty="0"/>
              <a:t>send</a:t>
            </a:r>
            <a:r>
              <a:rPr lang="en-US" sz="2400" dirty="0"/>
              <a:t> messages from your client to your bot via an HTTP POST message</a:t>
            </a:r>
          </a:p>
          <a:p>
            <a:pPr marL="342900" indent="-342900">
              <a:buFont typeface="Arial" panose="020B0604020202020204" pitchFamily="34" charset="0"/>
              <a:buChar char="•"/>
            </a:pPr>
            <a:r>
              <a:rPr lang="en-US" sz="2400" dirty="0"/>
              <a:t>The ability to </a:t>
            </a:r>
            <a:r>
              <a:rPr lang="en-US" sz="2400" b="1" dirty="0"/>
              <a:t>receive</a:t>
            </a:r>
            <a:r>
              <a:rPr lang="en-US" sz="2400" dirty="0"/>
              <a:t> messages by </a:t>
            </a:r>
            <a:r>
              <a:rPr lang="en-US" sz="2400" b="1" dirty="0"/>
              <a:t>Web Socket</a:t>
            </a:r>
            <a:r>
              <a:rPr lang="en-US" sz="2400" dirty="0"/>
              <a:t> stream, if you choose ( only in V3.0)</a:t>
            </a:r>
          </a:p>
          <a:p>
            <a:pPr marL="342900" indent="-342900">
              <a:buFont typeface="Arial" panose="020B0604020202020204" pitchFamily="34" charset="0"/>
              <a:buChar char="•"/>
            </a:pPr>
            <a:r>
              <a:rPr lang="en-US" sz="2400" dirty="0"/>
              <a:t>The ability to </a:t>
            </a:r>
            <a:r>
              <a:rPr lang="en-US" sz="2400" b="1" dirty="0"/>
              <a:t>receive</a:t>
            </a:r>
            <a:r>
              <a:rPr lang="en-US" sz="2400" dirty="0"/>
              <a:t> messages by </a:t>
            </a:r>
            <a:r>
              <a:rPr lang="en-US" sz="2400" b="1" dirty="0"/>
              <a:t>polling HTTP GET</a:t>
            </a:r>
            <a:r>
              <a:rPr lang="en-US" sz="2400" dirty="0"/>
              <a:t>, if you choose</a:t>
            </a:r>
          </a:p>
          <a:p>
            <a:pPr marL="342900" indent="-342900">
              <a:buFont typeface="Arial" panose="020B0604020202020204" pitchFamily="34" charset="0"/>
              <a:buChar char="•"/>
            </a:pPr>
            <a:r>
              <a:rPr lang="en-US" sz="2400" dirty="0"/>
              <a:t>A stable </a:t>
            </a:r>
            <a:r>
              <a:rPr lang="en-US" sz="2400" b="1" dirty="0"/>
              <a:t>schema</a:t>
            </a:r>
            <a:r>
              <a:rPr lang="en-US" sz="2400" dirty="0"/>
              <a:t>, even if your bot changes its protocol version</a:t>
            </a:r>
          </a:p>
          <a:p>
            <a:pPr marL="342900" indent="-342900">
              <a:buFont typeface="Arial" panose="020B0604020202020204" pitchFamily="34" charset="0"/>
              <a:buChar char="•"/>
            </a:pPr>
            <a:r>
              <a:rPr lang="en-US" sz="2400" dirty="0"/>
              <a:t>Also , available as NuGet, </a:t>
            </a:r>
            <a:r>
              <a:rPr lang="en-US" sz="2400" dirty="0" err="1">
                <a:hlinkClick r:id="rId3"/>
              </a:rPr>
              <a:t>Microsoft.Bot.Connector.DirectLine</a:t>
            </a:r>
            <a:endParaRPr lang="en-US" sz="2400" dirty="0"/>
          </a:p>
          <a:p>
            <a:endParaRPr lang="en-US" dirty="0"/>
          </a:p>
        </p:txBody>
      </p:sp>
      <p:pic>
        <p:nvPicPr>
          <p:cNvPr id="4" name="Picture 3"/>
          <p:cNvPicPr>
            <a:picLocks noChangeAspect="1"/>
          </p:cNvPicPr>
          <p:nvPr/>
        </p:nvPicPr>
        <p:blipFill>
          <a:blip r:embed="rId4"/>
          <a:stretch>
            <a:fillRect/>
          </a:stretch>
        </p:blipFill>
        <p:spPr>
          <a:xfrm>
            <a:off x="3703637" y="4411662"/>
            <a:ext cx="6619875" cy="2314575"/>
          </a:xfrm>
          <a:prstGeom prst="rect">
            <a:avLst/>
          </a:prstGeom>
        </p:spPr>
      </p:pic>
    </p:spTree>
    <p:extLst>
      <p:ext uri="{BB962C8B-B14F-4D97-AF65-F5344CB8AC3E}">
        <p14:creationId xmlns:p14="http://schemas.microsoft.com/office/powerpoint/2010/main" val="1655018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163" y="178932"/>
            <a:ext cx="11889564" cy="917575"/>
          </a:xfrm>
        </p:spPr>
        <p:txBody>
          <a:bodyPr/>
          <a:lstStyle/>
          <a:p>
            <a:r>
              <a:rPr lang="en-US" dirty="0"/>
              <a:t>How it works ?</a:t>
            </a:r>
          </a:p>
        </p:txBody>
      </p:sp>
      <p:sp>
        <p:nvSpPr>
          <p:cNvPr id="7" name="Rectangle: Rounded Corners 6"/>
          <p:cNvSpPr/>
          <p:nvPr/>
        </p:nvSpPr>
        <p:spPr bwMode="auto">
          <a:xfrm>
            <a:off x="11018837" y="2728186"/>
            <a:ext cx="1330816" cy="1810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Client App</a:t>
            </a:r>
          </a:p>
        </p:txBody>
      </p:sp>
      <p:sp>
        <p:nvSpPr>
          <p:cNvPr id="5" name="Rectangle: Rounded Corners 4"/>
          <p:cNvSpPr/>
          <p:nvPr/>
        </p:nvSpPr>
        <p:spPr bwMode="auto">
          <a:xfrm>
            <a:off x="3911866" y="2931050"/>
            <a:ext cx="1394700" cy="178541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Bot Connector</a:t>
            </a:r>
          </a:p>
        </p:txBody>
      </p:sp>
      <p:sp>
        <p:nvSpPr>
          <p:cNvPr id="4" name="TextBox 3"/>
          <p:cNvSpPr txBox="1"/>
          <p:nvPr/>
        </p:nvSpPr>
        <p:spPr>
          <a:xfrm>
            <a:off x="3635676" y="2325893"/>
            <a:ext cx="1896761"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https://directline.botframework.com</a:t>
            </a:r>
          </a:p>
        </p:txBody>
      </p:sp>
      <p:pic>
        <p:nvPicPr>
          <p:cNvPr id="19" name="Picture 18"/>
          <p:cNvPicPr>
            <a:picLocks noChangeAspect="1"/>
          </p:cNvPicPr>
          <p:nvPr/>
        </p:nvPicPr>
        <p:blipFill>
          <a:blip r:embed="rId3"/>
          <a:stretch>
            <a:fillRect/>
          </a:stretch>
        </p:blipFill>
        <p:spPr>
          <a:xfrm>
            <a:off x="4160837" y="1511756"/>
            <a:ext cx="786900" cy="804167"/>
          </a:xfrm>
          <a:prstGeom prst="rect">
            <a:avLst/>
          </a:prstGeom>
        </p:spPr>
      </p:pic>
      <p:sp>
        <p:nvSpPr>
          <p:cNvPr id="20" name="TextBox 19"/>
          <p:cNvSpPr txBox="1"/>
          <p:nvPr/>
        </p:nvSpPr>
        <p:spPr>
          <a:xfrm>
            <a:off x="6008623" y="1973262"/>
            <a:ext cx="28640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POST /v3/</a:t>
            </a:r>
            <a:r>
              <a:rPr kumimoji="0" lang="en-US" sz="1400" b="0" i="0" u="none" strike="noStrike" kern="1200" cap="none" spc="0" normalizeH="0" baseline="0" noProof="0" dirty="0" err="1">
                <a:ln>
                  <a:noFill/>
                </a:ln>
                <a:solidFill>
                  <a:srgbClr val="353535"/>
                </a:solidFill>
                <a:effectLst/>
                <a:uLnTx/>
                <a:uFillTx/>
                <a:latin typeface="+mj-lt"/>
                <a:ea typeface="+mn-ea"/>
                <a:cs typeface="+mn-cs"/>
              </a:rPr>
              <a:t>directline</a:t>
            </a:r>
            <a:r>
              <a:rPr kumimoji="0" lang="en-US" sz="1400" b="0" i="0" u="none" strike="noStrike" kern="1200" cap="none" spc="0" normalizeH="0" baseline="0" noProof="0" dirty="0">
                <a:ln>
                  <a:noFill/>
                </a:ln>
                <a:solidFill>
                  <a:srgbClr val="353535"/>
                </a:solidFill>
                <a:effectLst/>
                <a:uLnTx/>
                <a:uFillTx/>
                <a:latin typeface="+mj-lt"/>
                <a:ea typeface="+mn-ea"/>
                <a:cs typeface="+mn-cs"/>
              </a:rPr>
              <a:t>/conversations</a:t>
            </a:r>
          </a:p>
        </p:txBody>
      </p:sp>
      <p:cxnSp>
        <p:nvCxnSpPr>
          <p:cNvPr id="23" name="Straight Arrow Connector 22"/>
          <p:cNvCxnSpPr>
            <a:cxnSpLocks/>
          </p:cNvCxnSpPr>
          <p:nvPr/>
        </p:nvCxnSpPr>
        <p:spPr>
          <a:xfrm flipH="1">
            <a:off x="6008623" y="2315923"/>
            <a:ext cx="4001569" cy="9970"/>
          </a:xfrm>
          <a:prstGeom prst="straightConnector1">
            <a:avLst/>
          </a:prstGeom>
          <a:ln>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59894" y="2582554"/>
            <a:ext cx="4581767"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HTTP/1.1 201, Conversation ID, Token, </a:t>
            </a:r>
            <a:r>
              <a:rPr kumimoji="0" lang="en-US" sz="1400" b="0" i="0" u="none" strike="noStrike" kern="1200" cap="none" spc="0" normalizeH="0" baseline="0" noProof="0" dirty="0" err="1">
                <a:ln>
                  <a:noFill/>
                </a:ln>
                <a:solidFill>
                  <a:srgbClr val="353535"/>
                </a:solidFill>
                <a:effectLst/>
                <a:uLnTx/>
                <a:uFillTx/>
                <a:latin typeface="+mj-lt"/>
                <a:ea typeface="+mn-ea"/>
                <a:cs typeface="+mn-cs"/>
              </a:rPr>
              <a:t>StreamUrl</a:t>
            </a:r>
            <a:r>
              <a:rPr kumimoji="0" lang="en-US" sz="1400" b="0" i="0" u="none" strike="noStrike" kern="1200" cap="none" spc="0" normalizeH="0" baseline="0" noProof="0" dirty="0">
                <a:ln>
                  <a:noFill/>
                </a:ln>
                <a:solidFill>
                  <a:srgbClr val="353535"/>
                </a:solidFill>
                <a:effectLst/>
                <a:uLnTx/>
                <a:uFillTx/>
                <a:latin typeface="+mj-lt"/>
                <a:ea typeface="+mn-ea"/>
                <a:cs typeface="+mn-cs"/>
              </a:rPr>
              <a:t>, Expiry</a:t>
            </a:r>
          </a:p>
        </p:txBody>
      </p:sp>
      <p:sp>
        <p:nvSpPr>
          <p:cNvPr id="29" name="Rectangle 28"/>
          <p:cNvSpPr/>
          <p:nvPr/>
        </p:nvSpPr>
        <p:spPr>
          <a:xfrm>
            <a:off x="1853021" y="3009157"/>
            <a:ext cx="1630255"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MSA/ AAD - </a:t>
            </a:r>
            <a:r>
              <a:rPr kumimoji="0" lang="en-US" sz="1400" b="0" i="0" u="none" strike="noStrike" kern="1200" cap="none" spc="0" normalizeH="0" baseline="0" noProof="0" dirty="0" err="1">
                <a:ln>
                  <a:noFill/>
                </a:ln>
                <a:solidFill>
                  <a:srgbClr val="353535"/>
                </a:solidFill>
                <a:effectLst/>
                <a:uLnTx/>
                <a:uFillTx/>
                <a:latin typeface="+mj-lt"/>
                <a:ea typeface="+mn-ea"/>
                <a:cs typeface="+mn-cs"/>
              </a:rPr>
              <a:t>Auth</a:t>
            </a:r>
            <a:endParaRPr kumimoji="0" lang="en-US" sz="1400" b="0" i="0" u="none" strike="noStrike" kern="1200" cap="none" spc="0" normalizeH="0" baseline="0" noProof="0" dirty="0">
              <a:ln>
                <a:noFill/>
              </a:ln>
              <a:solidFill>
                <a:srgbClr val="353535"/>
              </a:solidFill>
              <a:effectLst/>
              <a:uLnTx/>
              <a:uFillTx/>
              <a:latin typeface="+mj-lt"/>
              <a:ea typeface="+mn-ea"/>
              <a:cs typeface="+mn-cs"/>
            </a:endParaRPr>
          </a:p>
        </p:txBody>
      </p:sp>
      <p:cxnSp>
        <p:nvCxnSpPr>
          <p:cNvPr id="39" name="Straight Arrow Connector 38"/>
          <p:cNvCxnSpPr/>
          <p:nvPr/>
        </p:nvCxnSpPr>
        <p:spPr>
          <a:xfrm>
            <a:off x="6008623" y="2938652"/>
            <a:ext cx="4112177" cy="0"/>
          </a:xfrm>
          <a:prstGeom prst="straightConnector1">
            <a:avLst/>
          </a:prstGeom>
          <a:ln>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923486" y="3638439"/>
            <a:ext cx="4233275" cy="0"/>
          </a:xfrm>
          <a:prstGeom prst="straightConnector1">
            <a:avLst/>
          </a:prstGeom>
          <a:ln>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37237" y="3842570"/>
            <a:ext cx="2163285"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HTTP/1.1 200 Activity Id</a:t>
            </a:r>
          </a:p>
        </p:txBody>
      </p:sp>
      <p:cxnSp>
        <p:nvCxnSpPr>
          <p:cNvPr id="43" name="Straight Arrow Connector 42"/>
          <p:cNvCxnSpPr/>
          <p:nvPr/>
        </p:nvCxnSpPr>
        <p:spPr>
          <a:xfrm>
            <a:off x="5980909" y="4207180"/>
            <a:ext cx="4112177" cy="0"/>
          </a:xfrm>
          <a:prstGeom prst="straightConnector1">
            <a:avLst/>
          </a:prstGeom>
          <a:ln cmpd="sng">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540313" y="4487862"/>
            <a:ext cx="6216650" cy="307777"/>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 </a:t>
            </a:r>
            <a:r>
              <a:rPr kumimoji="0" lang="en-US" sz="1400" b="0" i="0" u="none" strike="noStrike" kern="1200" cap="none" spc="0" normalizeH="0" baseline="0" noProof="0" dirty="0">
                <a:ln>
                  <a:noFill/>
                </a:ln>
                <a:solidFill>
                  <a:srgbClr val="353535"/>
                </a:solidFill>
                <a:effectLst/>
                <a:uLnTx/>
                <a:uFillTx/>
                <a:latin typeface="+mj-lt"/>
                <a:ea typeface="+mn-ea"/>
                <a:cs typeface="+mn-cs"/>
              </a:rPr>
              <a:t>GET /v3/</a:t>
            </a:r>
            <a:r>
              <a:rPr kumimoji="0" lang="en-US" sz="1400" b="0" i="0" u="none" strike="noStrike" kern="1200" cap="none" spc="0" normalizeH="0" baseline="0" noProof="0" dirty="0" err="1">
                <a:ln>
                  <a:noFill/>
                </a:ln>
                <a:solidFill>
                  <a:srgbClr val="353535"/>
                </a:solidFill>
                <a:effectLst/>
                <a:uLnTx/>
                <a:uFillTx/>
                <a:latin typeface="+mj-lt"/>
                <a:ea typeface="+mn-ea"/>
                <a:cs typeface="+mn-cs"/>
              </a:rPr>
              <a:t>directline</a:t>
            </a:r>
            <a:r>
              <a:rPr kumimoji="0" lang="en-US" sz="1400" b="0" i="0" u="none" strike="noStrike" kern="1200" cap="none" spc="0" normalizeH="0" baseline="0" noProof="0" dirty="0">
                <a:ln>
                  <a:noFill/>
                </a:ln>
                <a:solidFill>
                  <a:srgbClr val="353535"/>
                </a:solidFill>
                <a:effectLst/>
                <a:uLnTx/>
                <a:uFillTx/>
                <a:latin typeface="+mj-lt"/>
                <a:ea typeface="+mn-ea"/>
                <a:cs typeface="+mn-cs"/>
              </a:rPr>
              <a:t>/conversations/abc123/</a:t>
            </a:r>
            <a:r>
              <a:rPr kumimoji="0" lang="en-US" sz="1400" b="0" i="0" u="none" strike="noStrike" kern="1200" cap="none" spc="0" normalizeH="0" baseline="0" noProof="0" dirty="0" err="1">
                <a:ln>
                  <a:noFill/>
                </a:ln>
                <a:solidFill>
                  <a:srgbClr val="353535"/>
                </a:solidFill>
                <a:effectLst/>
                <a:uLnTx/>
                <a:uFillTx/>
                <a:latin typeface="+mj-lt"/>
                <a:ea typeface="+mn-ea"/>
                <a:cs typeface="+mn-cs"/>
              </a:rPr>
              <a:t>activities?watermark</a:t>
            </a:r>
            <a:r>
              <a:rPr kumimoji="0" lang="en-US" sz="1400" b="0" i="0" u="none" strike="noStrike" kern="1200" cap="none" spc="0" normalizeH="0" baseline="0" noProof="0" dirty="0">
                <a:ln>
                  <a:noFill/>
                </a:ln>
                <a:solidFill>
                  <a:srgbClr val="353535"/>
                </a:solidFill>
                <a:effectLst/>
                <a:uLnTx/>
                <a:uFillTx/>
                <a:latin typeface="+mj-lt"/>
                <a:ea typeface="+mn-ea"/>
                <a:cs typeface="+mn-cs"/>
              </a:rPr>
              <a:t>=003a</a:t>
            </a:r>
          </a:p>
        </p:txBody>
      </p:sp>
      <p:cxnSp>
        <p:nvCxnSpPr>
          <p:cNvPr id="45" name="Straight Arrow Connector 44"/>
          <p:cNvCxnSpPr/>
          <p:nvPr/>
        </p:nvCxnSpPr>
        <p:spPr>
          <a:xfrm flipH="1">
            <a:off x="5910765" y="4828890"/>
            <a:ext cx="4233275" cy="0"/>
          </a:xfrm>
          <a:prstGeom prst="straightConnector1">
            <a:avLst/>
          </a:prstGeom>
          <a:ln>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958984" y="5219906"/>
            <a:ext cx="4233275" cy="30777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POST /v3/</a:t>
            </a:r>
            <a:r>
              <a:rPr kumimoji="0" lang="en-US" sz="1400" b="0" i="0" u="none" strike="noStrike" kern="1200" cap="none" spc="0" normalizeH="0" baseline="0" noProof="0" dirty="0" err="1">
                <a:ln>
                  <a:noFill/>
                </a:ln>
                <a:solidFill>
                  <a:srgbClr val="353535"/>
                </a:solidFill>
                <a:effectLst/>
                <a:uLnTx/>
                <a:uFillTx/>
                <a:latin typeface="+mj-lt"/>
                <a:ea typeface="+mn-ea"/>
                <a:cs typeface="+mn-cs"/>
              </a:rPr>
              <a:t>directline</a:t>
            </a:r>
            <a:r>
              <a:rPr kumimoji="0" lang="en-US" sz="1400" b="0" i="0" u="none" strike="noStrike" kern="1200" cap="none" spc="0" normalizeH="0" baseline="0" noProof="0" dirty="0">
                <a:ln>
                  <a:noFill/>
                </a:ln>
                <a:solidFill>
                  <a:srgbClr val="353535"/>
                </a:solidFill>
                <a:effectLst/>
                <a:uLnTx/>
                <a:uFillTx/>
                <a:latin typeface="+mj-lt"/>
                <a:ea typeface="+mn-ea"/>
                <a:cs typeface="+mn-cs"/>
              </a:rPr>
              <a:t>/conversations/{</a:t>
            </a:r>
            <a:r>
              <a:rPr kumimoji="0" lang="en-US" sz="1400" b="0" i="0" u="none" strike="noStrike" kern="1200" cap="none" spc="0" normalizeH="0" baseline="0" noProof="0" dirty="0" err="1">
                <a:ln>
                  <a:noFill/>
                </a:ln>
                <a:solidFill>
                  <a:srgbClr val="353535"/>
                </a:solidFill>
                <a:effectLst/>
                <a:uLnTx/>
                <a:uFillTx/>
                <a:latin typeface="+mj-lt"/>
                <a:ea typeface="+mn-ea"/>
                <a:cs typeface="+mn-cs"/>
              </a:rPr>
              <a:t>convID</a:t>
            </a:r>
            <a:r>
              <a:rPr kumimoji="0" lang="en-US" sz="1400" b="0" i="0" u="none" strike="noStrike" kern="1200" cap="none" spc="0" normalizeH="0" baseline="0" noProof="0" dirty="0">
                <a:ln>
                  <a:noFill/>
                </a:ln>
                <a:solidFill>
                  <a:srgbClr val="353535"/>
                </a:solidFill>
                <a:effectLst/>
                <a:uLnTx/>
                <a:uFillTx/>
                <a:latin typeface="+mj-lt"/>
                <a:ea typeface="+mn-ea"/>
                <a:cs typeface="+mn-cs"/>
              </a:rPr>
              <a:t>}/activities</a:t>
            </a:r>
          </a:p>
        </p:txBody>
      </p:sp>
      <p:cxnSp>
        <p:nvCxnSpPr>
          <p:cNvPr id="47" name="Straight Arrow Connector 46"/>
          <p:cNvCxnSpPr/>
          <p:nvPr/>
        </p:nvCxnSpPr>
        <p:spPr>
          <a:xfrm flipH="1">
            <a:off x="5994945" y="5655177"/>
            <a:ext cx="4233275" cy="0"/>
          </a:xfrm>
          <a:prstGeom prst="straightConnector1">
            <a:avLst/>
          </a:prstGeom>
          <a:ln>
            <a:solidFill>
              <a:schemeClr val="accent6">
                <a:lumMod val="60000"/>
                <a:lumOff val="4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533916" y="1393751"/>
            <a:ext cx="0" cy="5180013"/>
          </a:xfrm>
          <a:prstGeom prst="line">
            <a:avLst/>
          </a:prstGeom>
          <a:ln>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790237" y="1497245"/>
            <a:ext cx="0" cy="5180013"/>
          </a:xfrm>
          <a:prstGeom prst="line">
            <a:avLst/>
          </a:prstGeom>
          <a:ln>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722437" y="1393750"/>
            <a:ext cx="0" cy="5180013"/>
          </a:xfrm>
          <a:prstGeom prst="line">
            <a:avLst/>
          </a:prstGeom>
          <a:ln>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Rounded Corners 30"/>
          <p:cNvSpPr/>
          <p:nvPr/>
        </p:nvSpPr>
        <p:spPr bwMode="auto">
          <a:xfrm>
            <a:off x="99137" y="2938652"/>
            <a:ext cx="1394700" cy="178541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mn-cs"/>
              </a:rPr>
              <a:t>Bot</a:t>
            </a:r>
          </a:p>
        </p:txBody>
      </p:sp>
      <p:cxnSp>
        <p:nvCxnSpPr>
          <p:cNvPr id="35" name="Straight Connector 34"/>
          <p:cNvCxnSpPr/>
          <p:nvPr/>
        </p:nvCxnSpPr>
        <p:spPr>
          <a:xfrm>
            <a:off x="3577751" y="1393751"/>
            <a:ext cx="0" cy="5180013"/>
          </a:xfrm>
          <a:prstGeom prst="line">
            <a:avLst/>
          </a:prstGeom>
          <a:ln>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798637" y="3322165"/>
            <a:ext cx="1729150" cy="0"/>
          </a:xfrm>
          <a:prstGeom prst="straightConnector1">
            <a:avLst/>
          </a:prstGeom>
          <a:ln>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913437" y="3341885"/>
            <a:ext cx="4233275" cy="30777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POST /v3/</a:t>
            </a:r>
            <a:r>
              <a:rPr kumimoji="0" lang="en-US" sz="1400" b="0" i="0" u="none" strike="noStrike" kern="1200" cap="none" spc="0" normalizeH="0" baseline="0" noProof="0" dirty="0" err="1">
                <a:ln>
                  <a:noFill/>
                </a:ln>
                <a:solidFill>
                  <a:srgbClr val="353535"/>
                </a:solidFill>
                <a:effectLst/>
                <a:uLnTx/>
                <a:uFillTx/>
                <a:latin typeface="+mj-lt"/>
                <a:ea typeface="+mn-ea"/>
                <a:cs typeface="+mn-cs"/>
              </a:rPr>
              <a:t>directline</a:t>
            </a:r>
            <a:r>
              <a:rPr kumimoji="0" lang="en-US" sz="1400" b="0" i="0" u="none" strike="noStrike" kern="1200" cap="none" spc="0" normalizeH="0" baseline="0" noProof="0" dirty="0">
                <a:ln>
                  <a:noFill/>
                </a:ln>
                <a:solidFill>
                  <a:srgbClr val="353535"/>
                </a:solidFill>
                <a:effectLst/>
                <a:uLnTx/>
                <a:uFillTx/>
                <a:latin typeface="+mj-lt"/>
                <a:ea typeface="+mn-ea"/>
                <a:cs typeface="+mn-cs"/>
              </a:rPr>
              <a:t>/conversations/{</a:t>
            </a:r>
            <a:r>
              <a:rPr kumimoji="0" lang="en-US" sz="1400" b="0" i="0" u="none" strike="noStrike" kern="1200" cap="none" spc="0" normalizeH="0" baseline="0" noProof="0" dirty="0" err="1">
                <a:ln>
                  <a:noFill/>
                </a:ln>
                <a:solidFill>
                  <a:srgbClr val="353535"/>
                </a:solidFill>
                <a:effectLst/>
                <a:uLnTx/>
                <a:uFillTx/>
                <a:latin typeface="+mj-lt"/>
                <a:ea typeface="+mn-ea"/>
                <a:cs typeface="+mn-cs"/>
              </a:rPr>
              <a:t>convID</a:t>
            </a:r>
            <a:r>
              <a:rPr kumimoji="0" lang="en-US" sz="1400" b="0" i="0" u="none" strike="noStrike" kern="1200" cap="none" spc="0" normalizeH="0" baseline="0" noProof="0" dirty="0">
                <a:ln>
                  <a:noFill/>
                </a:ln>
                <a:solidFill>
                  <a:srgbClr val="353535"/>
                </a:solidFill>
                <a:effectLst/>
                <a:uLnTx/>
                <a:uFillTx/>
                <a:latin typeface="+mj-lt"/>
                <a:ea typeface="+mn-ea"/>
                <a:cs typeface="+mn-cs"/>
              </a:rPr>
              <a:t>}/activities</a:t>
            </a:r>
          </a:p>
        </p:txBody>
      </p:sp>
      <p:cxnSp>
        <p:nvCxnSpPr>
          <p:cNvPr id="40" name="Straight Arrow Connector 39"/>
          <p:cNvCxnSpPr/>
          <p:nvPr/>
        </p:nvCxnSpPr>
        <p:spPr>
          <a:xfrm>
            <a:off x="1798637" y="3878262"/>
            <a:ext cx="1729150" cy="0"/>
          </a:xfrm>
          <a:prstGeom prst="straightConnector1">
            <a:avLst/>
          </a:prstGeom>
          <a:ln>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870556" y="3573462"/>
            <a:ext cx="1630255"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Bot Connector API</a:t>
            </a:r>
          </a:p>
        </p:txBody>
      </p:sp>
      <p:cxnSp>
        <p:nvCxnSpPr>
          <p:cNvPr id="49" name="Straight Arrow Connector 48"/>
          <p:cNvCxnSpPr/>
          <p:nvPr/>
        </p:nvCxnSpPr>
        <p:spPr>
          <a:xfrm>
            <a:off x="1804142" y="4487862"/>
            <a:ext cx="1729150" cy="0"/>
          </a:xfrm>
          <a:prstGeom prst="straightConnector1">
            <a:avLst/>
          </a:prstGeom>
          <a:ln>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888941" y="4207180"/>
            <a:ext cx="1630255" cy="30777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Bot State API</a:t>
            </a:r>
          </a:p>
        </p:txBody>
      </p:sp>
      <p:sp>
        <p:nvSpPr>
          <p:cNvPr id="12" name="TextBox 11"/>
          <p:cNvSpPr txBox="1"/>
          <p:nvPr/>
        </p:nvSpPr>
        <p:spPr>
          <a:xfrm>
            <a:off x="61866" y="4809263"/>
            <a:ext cx="1712648" cy="649409"/>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353535"/>
                </a:solidFill>
                <a:effectLst/>
                <a:uLnTx/>
                <a:uFillTx/>
                <a:latin typeface="+mj-lt"/>
                <a:ea typeface="+mn-ea"/>
                <a:cs typeface="+mn-cs"/>
              </a:rPr>
              <a:t>{</a:t>
            </a:r>
            <a:r>
              <a:rPr kumimoji="0" lang="en-US" sz="1000" b="0" i="0" u="none" strike="noStrike" kern="1200" cap="none" spc="0" normalizeH="0" baseline="0" noProof="0" dirty="0" err="1">
                <a:ln>
                  <a:noFill/>
                </a:ln>
                <a:solidFill>
                  <a:srgbClr val="353535"/>
                </a:solidFill>
                <a:effectLst/>
                <a:uLnTx/>
                <a:uFillTx/>
                <a:latin typeface="+mj-lt"/>
                <a:ea typeface="+mn-ea"/>
                <a:cs typeface="+mn-cs"/>
              </a:rPr>
              <a:t>MicrosoftAppId</a:t>
            </a:r>
            <a:r>
              <a:rPr kumimoji="0" lang="en-US" sz="1000" b="0" i="0" u="none" strike="noStrike" kern="1200" cap="none" spc="0" normalizeH="0" baseline="0" noProof="0" dirty="0">
                <a:ln>
                  <a:noFill/>
                </a:ln>
                <a:solidFill>
                  <a:srgbClr val="353535"/>
                </a:solidFill>
                <a:effectLst/>
                <a:uLnTx/>
                <a:uFillTx/>
                <a:latin typeface="+mj-lt"/>
                <a:ea typeface="+mn-ea"/>
                <a:cs typeface="+mn-cs"/>
              </a:rPr>
              <a:t>} &amp;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353535"/>
                </a:solidFill>
                <a:effectLst/>
                <a:uLnTx/>
                <a:uFillTx/>
                <a:latin typeface="+mj-lt"/>
                <a:ea typeface="+mn-ea"/>
                <a:cs typeface="+mn-cs"/>
              </a:rPr>
              <a:t>{</a:t>
            </a:r>
            <a:r>
              <a:rPr kumimoji="0" lang="en-US" sz="1000" b="0" i="0" u="none" strike="noStrike" kern="1200" cap="none" spc="0" normalizeH="0" baseline="0" noProof="0" dirty="0" err="1">
                <a:ln>
                  <a:noFill/>
                </a:ln>
                <a:solidFill>
                  <a:srgbClr val="353535"/>
                </a:solidFill>
                <a:effectLst/>
                <a:uLnTx/>
                <a:uFillTx/>
                <a:latin typeface="+mj-lt"/>
                <a:ea typeface="+mn-ea"/>
                <a:cs typeface="+mn-cs"/>
              </a:rPr>
              <a:t>MicrosoftAppPassword</a:t>
            </a:r>
            <a:r>
              <a:rPr kumimoji="0" lang="en-US" sz="1000" b="0" i="0" u="none" strike="noStrike" kern="1200" cap="none" spc="0" normalizeH="0" baseline="0" noProof="0" dirty="0">
                <a:ln>
                  <a:noFill/>
                </a:ln>
                <a:solidFill>
                  <a:srgbClr val="353535"/>
                </a:solidFill>
                <a:effectLst/>
                <a:uLnTx/>
                <a:uFillTx/>
                <a:latin typeface="+mj-lt"/>
                <a:ea typeface="+mn-ea"/>
                <a:cs typeface="+mn-cs"/>
              </a:rPr>
              <a:t>}</a:t>
            </a:r>
          </a:p>
        </p:txBody>
      </p:sp>
      <p:sp>
        <p:nvSpPr>
          <p:cNvPr id="2" name="Rectangle 1"/>
          <p:cNvSpPr/>
          <p:nvPr/>
        </p:nvSpPr>
        <p:spPr>
          <a:xfrm>
            <a:off x="7136450" y="3610718"/>
            <a:ext cx="1532214" cy="30777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"type": "message"</a:t>
            </a:r>
          </a:p>
        </p:txBody>
      </p:sp>
      <p:sp>
        <p:nvSpPr>
          <p:cNvPr id="32" name="Rectangle 31"/>
          <p:cNvSpPr/>
          <p:nvPr/>
        </p:nvSpPr>
        <p:spPr>
          <a:xfrm>
            <a:off x="6839279" y="5648319"/>
            <a:ext cx="2340256" cy="30777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mj-lt"/>
                <a:ea typeface="+mn-ea"/>
                <a:cs typeface="+mn-cs"/>
              </a:rPr>
              <a:t>"type": “</a:t>
            </a:r>
            <a:r>
              <a:rPr kumimoji="0" lang="en-US" sz="1400" b="0" i="0" u="none" strike="noStrike" kern="1200" cap="none" spc="0" normalizeH="0" baseline="0" noProof="0" dirty="0" err="1">
                <a:ln>
                  <a:noFill/>
                </a:ln>
                <a:solidFill>
                  <a:srgbClr val="353535"/>
                </a:solidFill>
                <a:effectLst/>
                <a:uLnTx/>
                <a:uFillTx/>
                <a:latin typeface="+mj-lt"/>
                <a:ea typeface="+mn-ea"/>
                <a:cs typeface="+mn-cs"/>
              </a:rPr>
              <a:t>endOfConversation</a:t>
            </a:r>
            <a:r>
              <a:rPr kumimoji="0" lang="en-US" sz="1400" b="0" i="0" u="none" strike="noStrike" kern="1200" cap="none" spc="0" normalizeH="0" baseline="0" noProof="0" dirty="0">
                <a:ln>
                  <a:noFill/>
                </a:ln>
                <a:solidFill>
                  <a:srgbClr val="505050">
                    <a:lumMod val="60000"/>
                    <a:lumOff val="40000"/>
                  </a:srgbClr>
                </a:solidFill>
                <a:effectLst/>
                <a:uLnTx/>
                <a:uFillTx/>
                <a:latin typeface="+mj-lt"/>
                <a:ea typeface="+mn-ea"/>
                <a:cs typeface="+mn-cs"/>
              </a:rPr>
              <a:t>"</a:t>
            </a:r>
          </a:p>
        </p:txBody>
      </p:sp>
    </p:spTree>
    <p:extLst>
      <p:ext uri="{BB962C8B-B14F-4D97-AF65-F5344CB8AC3E}">
        <p14:creationId xmlns:p14="http://schemas.microsoft.com/office/powerpoint/2010/main" val="2012167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50" presetClass="path" presetSubtype="0" accel="50000" decel="50000" fill="hold" nodeType="withEffect">
                                  <p:stCondLst>
                                    <p:cond delay="0"/>
                                  </p:stCondLst>
                                  <p:childTnLst>
                                    <p:animMotion origin="layout" path="M -4.15114E-6 -6.94507E-7 L 0.28415 -6.94507E-7 C 0.41167 -6.94507E-7 0.56881 0.13028 0.56881 0.23627 L 0.56881 0.47277 " pathEditMode="relative" rAng="0" ptsTypes="AAAA">
                                      <p:cBhvr>
                                        <p:cTn id="65" dur="2000" fill="hold"/>
                                        <p:tgtEl>
                                          <p:spTgt spid="19"/>
                                        </p:tgtEl>
                                        <p:attrNameLst>
                                          <p:attrName>ppt_x</p:attrName>
                                          <p:attrName>ppt_y</p:attrName>
                                        </p:attrNameLst>
                                      </p:cBhvr>
                                      <p:rCtr x="28440" y="23627"/>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500"/>
                                        <p:tgtEl>
                                          <p:spTgt spid="46"/>
                                        </p:tgtEl>
                                      </p:cBhvr>
                                    </p:animEffect>
                                  </p:childTnLst>
                                </p:cTn>
                              </p:par>
                              <p:par>
                                <p:cTn id="114" presetID="10" presetClass="entr" presetSubtype="0" fill="hold"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4" grpId="0"/>
      <p:bldP spid="20" grpId="0"/>
      <p:bldP spid="24" grpId="0"/>
      <p:bldP spid="29" grpId="0"/>
      <p:bldP spid="42" grpId="0"/>
      <p:bldP spid="44" grpId="0"/>
      <p:bldP spid="46" grpId="0"/>
      <p:bldP spid="31" grpId="0" animBg="1"/>
      <p:bldP spid="38" grpId="0"/>
      <p:bldP spid="48" grpId="0"/>
      <p:bldP spid="50" grpId="0"/>
      <p:bldP spid="12" grpId="0"/>
      <p:bldP spid="2"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Bot w/ Direct Line Channel</a:t>
            </a:r>
          </a:p>
        </p:txBody>
      </p:sp>
    </p:spTree>
    <p:extLst>
      <p:ext uri="{BB962C8B-B14F-4D97-AF65-F5344CB8AC3E}">
        <p14:creationId xmlns:p14="http://schemas.microsoft.com/office/powerpoint/2010/main" val="340636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Hands-on!</a:t>
            </a:r>
            <a:endParaRPr lang="zh-TW" altLang="en-US" dirty="0"/>
          </a:p>
        </p:txBody>
      </p:sp>
      <p:sp>
        <p:nvSpPr>
          <p:cNvPr id="5" name="圖片版面配置區 4"/>
          <p:cNvSpPr>
            <a:spLocks noGrp="1"/>
          </p:cNvSpPr>
          <p:nvPr>
            <p:ph type="pic" sz="quarter" idx="10"/>
          </p:nvPr>
        </p:nvSpPr>
        <p:spPr/>
      </p:sp>
    </p:spTree>
    <p:extLst>
      <p:ext uri="{BB962C8B-B14F-4D97-AF65-F5344CB8AC3E}">
        <p14:creationId xmlns:p14="http://schemas.microsoft.com/office/powerpoint/2010/main" val="19733375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781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duotone>
              <a:schemeClr val="bg2">
                <a:shade val="45000"/>
                <a:satMod val="135000"/>
              </a:schemeClr>
              <a:prstClr val="white"/>
            </a:duotone>
          </a:blip>
          <a:stretch>
            <a:fillRect/>
          </a:stretch>
        </p:blipFill>
        <p:spPr>
          <a:xfrm>
            <a:off x="0" y="0"/>
            <a:ext cx="12436475" cy="5984538"/>
          </a:xfrm>
          <a:prstGeom prst="rect">
            <a:avLst/>
          </a:prstGeom>
        </p:spPr>
      </p:pic>
      <p:sp>
        <p:nvSpPr>
          <p:cNvPr id="4" name="標題 3"/>
          <p:cNvSpPr>
            <a:spLocks noGrp="1"/>
          </p:cNvSpPr>
          <p:nvPr>
            <p:ph type="title"/>
          </p:nvPr>
        </p:nvSpPr>
        <p:spPr>
          <a:xfrm>
            <a:off x="0" y="5984538"/>
            <a:ext cx="11887200" cy="1181862"/>
          </a:xfrm>
        </p:spPr>
        <p:txBody>
          <a:bodyPr/>
          <a:lstStyle/>
          <a:p>
            <a:r>
              <a:rPr lang="en-US" altLang="zh-TW" dirty="0"/>
              <a:t>Microsoft Bot Framework</a:t>
            </a:r>
            <a:endParaRPr lang="zh-TW" altLang="en-US" dirty="0"/>
          </a:p>
        </p:txBody>
      </p:sp>
    </p:spTree>
    <p:extLst>
      <p:ext uri="{BB962C8B-B14F-4D97-AF65-F5344CB8AC3E}">
        <p14:creationId xmlns:p14="http://schemas.microsoft.com/office/powerpoint/2010/main" val="22691003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77768" y="1"/>
            <a:ext cx="4758707" cy="7028748"/>
            <a:chOff x="7677768" y="1"/>
            <a:chExt cx="4758707" cy="7028748"/>
          </a:xfrm>
          <a:solidFill>
            <a:schemeClr val="accent2"/>
          </a:solidFill>
        </p:grpSpPr>
        <p:sp>
          <p:nvSpPr>
            <p:cNvPr id="63" name="Rectangle 62"/>
            <p:cNvSpPr/>
            <p:nvPr/>
          </p:nvSpPr>
          <p:spPr bwMode="auto">
            <a:xfrm>
              <a:off x="7677768" y="1"/>
              <a:ext cx="4758707" cy="70287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1" name="TextBox 40"/>
            <p:cNvSpPr txBox="1"/>
            <p:nvPr/>
          </p:nvSpPr>
          <p:spPr>
            <a:xfrm>
              <a:off x="7706796" y="498446"/>
              <a:ext cx="4361832" cy="1946786"/>
            </a:xfrm>
            <a:prstGeom prst="rect">
              <a:avLst/>
            </a:prstGeom>
            <a:grpFill/>
          </p:spPr>
          <p:txBody>
            <a:bodyPr wrap="square" lIns="186494" tIns="91440" rIns="186494" bIns="149196" rtlCol="0">
              <a:spAutoFit/>
            </a:body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light" panose="020B0402040204020203" pitchFamily="34" charset="0"/>
                </a:rPr>
                <a:t>The future: </a:t>
              </a: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bold" panose="020B0702040204020203" pitchFamily="34" charset="0"/>
                </a:rPr>
                <a:t>Conversations</a:t>
              </a:r>
              <a:endParaRPr kumimoji="0" lang="en-US" sz="1099"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bold" panose="020B0702040204020203" pitchFamily="34" charset="0"/>
              </a:endParaRP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rPr>
                <a:t>Natural language between people </a:t>
              </a:r>
              <a:br>
                <a:rPr kumimoji="0" lang="en-US" sz="1630"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rPr>
              </a:br>
              <a:r>
                <a:rPr kumimoji="0" lang="en-US" sz="1630"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rPr>
                <a:t>and technology</a:t>
              </a: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rPr>
                <a:t>Conversational canvas</a:t>
              </a:r>
            </a:p>
            <a:p>
              <a:pPr marL="228600" marR="0" lvl="1" indent="-228600" algn="l" defTabSz="725214" rtl="0"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rPr>
                <a:t>Bots and agents</a:t>
              </a:r>
            </a:p>
          </p:txBody>
        </p:sp>
      </p:grpSp>
      <p:grpSp>
        <p:nvGrpSpPr>
          <p:cNvPr id="7" name="Group 6"/>
          <p:cNvGrpSpPr/>
          <p:nvPr/>
        </p:nvGrpSpPr>
        <p:grpSpPr>
          <a:xfrm>
            <a:off x="5118512" y="1"/>
            <a:ext cx="2560320" cy="7028748"/>
            <a:chOff x="5118512" y="1"/>
            <a:chExt cx="2560320" cy="7028748"/>
          </a:xfrm>
          <a:solidFill>
            <a:schemeClr val="accent1">
              <a:lumMod val="75000"/>
            </a:schemeClr>
          </a:solidFill>
        </p:grpSpPr>
        <p:sp>
          <p:nvSpPr>
            <p:cNvPr id="61" name="Rectangle 60"/>
            <p:cNvSpPr/>
            <p:nvPr/>
          </p:nvSpPr>
          <p:spPr bwMode="auto">
            <a:xfrm>
              <a:off x="5118512" y="1"/>
              <a:ext cx="2560320" cy="70287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6" name="Rectangle 35"/>
            <p:cNvSpPr/>
            <p:nvPr/>
          </p:nvSpPr>
          <p:spPr>
            <a:xfrm>
              <a:off x="5118512" y="4897890"/>
              <a:ext cx="2559256" cy="1646238"/>
            </a:xfrm>
            <a:prstGeom prst="rect">
              <a:avLst/>
            </a:prstGeom>
            <a:grpFill/>
            <a:ln>
              <a:noFill/>
            </a:ln>
            <a:effectLst/>
          </p:spPr>
          <p:txBody>
            <a:bodyPr spcFirstLastPara="0" vert="horz" wrap="square" lIns="266871" tIns="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light" panose="020B0402040204020203" pitchFamily="34" charset="0"/>
                </a:rPr>
                <a:t>2000s: </a:t>
              </a: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bold" panose="020B0702040204020203" pitchFamily="34" charset="0"/>
                </a:rPr>
                <a:t>Mobile</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rgbClr val="FFFFFF"/>
                      </a:gs>
                      <a:gs pos="75000">
                        <a:srgbClr val="FFFFFF"/>
                      </a:gs>
                    </a:gsLst>
                    <a:lin ang="5400000" scaled="1"/>
                  </a:gradFill>
                  <a:effectLst/>
                  <a:uLnTx/>
                  <a:uFillTx/>
                  <a:latin typeface="+mj-lt"/>
                  <a:ea typeface="+mn-ea"/>
                </a:rPr>
                <a:t>Social</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rgbClr val="FFFFFF"/>
                      </a:gs>
                      <a:gs pos="75000">
                        <a:srgbClr val="FFFFFF"/>
                      </a:gs>
                    </a:gsLst>
                    <a:lin ang="5400000" scaled="1"/>
                  </a:gradFill>
                  <a:effectLst/>
                  <a:uLnTx/>
                  <a:uFillTx/>
                  <a:latin typeface="+mj-lt"/>
                  <a:ea typeface="+mn-ea"/>
                </a:rPr>
                <a:t>User download apps from App Stores</a:t>
              </a:r>
            </a:p>
          </p:txBody>
        </p:sp>
      </p:grpSp>
      <p:grpSp>
        <p:nvGrpSpPr>
          <p:cNvPr id="6" name="Group 5"/>
          <p:cNvGrpSpPr/>
          <p:nvPr/>
        </p:nvGrpSpPr>
        <p:grpSpPr>
          <a:xfrm>
            <a:off x="2559256" y="1"/>
            <a:ext cx="2560320" cy="7028748"/>
            <a:chOff x="2559256" y="1"/>
            <a:chExt cx="2560320" cy="7028748"/>
          </a:xfrm>
        </p:grpSpPr>
        <p:sp>
          <p:nvSpPr>
            <p:cNvPr id="4" name="Rectangle 3"/>
            <p:cNvSpPr/>
            <p:nvPr/>
          </p:nvSpPr>
          <p:spPr bwMode="auto">
            <a:xfrm>
              <a:off x="2559256" y="1"/>
              <a:ext cx="2560320" cy="702874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2" name="Rectangle 31"/>
            <p:cNvSpPr/>
            <p:nvPr/>
          </p:nvSpPr>
          <p:spPr>
            <a:xfrm>
              <a:off x="2559256" y="499286"/>
              <a:ext cx="2519382" cy="2984272"/>
            </a:xfrm>
            <a:prstGeom prst="rect">
              <a:avLst/>
            </a:prstGeom>
            <a:noFill/>
            <a:ln>
              <a:noFill/>
            </a:ln>
            <a:effectLst/>
          </p:spPr>
          <p:txBody>
            <a:bodyPr spcFirstLastPara="0" vert="horz" wrap="square" lIns="192969" tIns="9144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light" panose="020B0402040204020203" pitchFamily="34" charset="0"/>
                </a:rPr>
                <a:t>1990s: </a:t>
              </a: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bold" panose="020B0702040204020203" pitchFamily="34" charset="0"/>
                </a:rPr>
                <a:t>Internet</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rgbClr val="FFFFFF"/>
                      </a:gs>
                      <a:gs pos="75000">
                        <a:srgbClr val="FFFFFF"/>
                      </a:gs>
                    </a:gsLst>
                    <a:lin ang="5400000" scaled="1"/>
                  </a:gradFill>
                  <a:effectLst/>
                  <a:uLnTx/>
                  <a:uFillTx/>
                  <a:latin typeface="+mj-lt"/>
                  <a:ea typeface="+mn-ea"/>
                </a:rPr>
                <a:t>Search</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rgbClr val="FFFFFF"/>
                      </a:gs>
                      <a:gs pos="75000">
                        <a:srgbClr val="FFFFFF"/>
                      </a:gs>
                    </a:gsLst>
                    <a:lin ang="5400000" scaled="1"/>
                  </a:gradFill>
                  <a:effectLst/>
                  <a:uLnTx/>
                  <a:uFillTx/>
                  <a:latin typeface="+mj-lt"/>
                  <a:ea typeface="+mn-ea"/>
                </a:rPr>
                <a:t>User “visits” websites</a:t>
              </a:r>
            </a:p>
          </p:txBody>
        </p:sp>
      </p:grpSp>
      <p:grpSp>
        <p:nvGrpSpPr>
          <p:cNvPr id="5" name="Group 4"/>
          <p:cNvGrpSpPr/>
          <p:nvPr/>
        </p:nvGrpSpPr>
        <p:grpSpPr>
          <a:xfrm>
            <a:off x="0" y="1"/>
            <a:ext cx="2560320" cy="7028748"/>
            <a:chOff x="0" y="1"/>
            <a:chExt cx="2560320" cy="7028748"/>
          </a:xfrm>
        </p:grpSpPr>
        <p:sp>
          <p:nvSpPr>
            <p:cNvPr id="62" name="Rectangle 61"/>
            <p:cNvSpPr/>
            <p:nvPr/>
          </p:nvSpPr>
          <p:spPr bwMode="auto">
            <a:xfrm>
              <a:off x="0" y="1"/>
              <a:ext cx="2560320" cy="7028748"/>
            </a:xfrm>
            <a:prstGeom prst="rect">
              <a:avLst/>
            </a:prstGeom>
            <a:solidFill>
              <a:srgbClr val="45BE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7" name="Rectangle 26"/>
            <p:cNvSpPr/>
            <p:nvPr/>
          </p:nvSpPr>
          <p:spPr>
            <a:xfrm>
              <a:off x="229098" y="4897891"/>
              <a:ext cx="2330158" cy="1463008"/>
            </a:xfrm>
            <a:prstGeom prst="rect">
              <a:avLst/>
            </a:prstGeom>
            <a:noFill/>
            <a:ln>
              <a:noFill/>
            </a:ln>
            <a:effectLst/>
          </p:spPr>
          <p:txBody>
            <a:bodyPr spcFirstLastPara="0" vert="horz" wrap="square" lIns="106749" tIns="0" rIns="0" bIns="0" numCol="1" spcCol="1270" anchor="t" anchorCtr="0">
              <a:noAutofit/>
            </a:bodyPr>
            <a:lstStyle/>
            <a:p>
              <a:pPr marL="0" marR="0" lvl="0" indent="0" algn="l" defTabSz="932418" rtl="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light" panose="020B0402040204020203" pitchFamily="34" charset="0"/>
                </a:rPr>
                <a:t>1980s: </a:t>
              </a:r>
              <a:r>
                <a:rPr kumimoji="0" lang="en-US" sz="2448" b="0" i="0" u="none" strike="noStrike" kern="0" cap="none" spc="0" normalizeH="0" baseline="0" noProof="0" dirty="0">
                  <a:ln>
                    <a:noFill/>
                  </a:ln>
                  <a:gradFill>
                    <a:gsLst>
                      <a:gs pos="7500">
                        <a:srgbClr val="FFFFFF"/>
                      </a:gs>
                      <a:gs pos="43000">
                        <a:srgbClr val="FFFFFF"/>
                      </a:gs>
                    </a:gsLst>
                    <a:lin ang="5400000" scaled="1"/>
                  </a:gradFill>
                  <a:effectLst/>
                  <a:uLnTx/>
                  <a:uFillTx/>
                  <a:latin typeface="+mj-lt"/>
                  <a:ea typeface="+mn-ea"/>
                  <a:cs typeface="Segoe UI Semibold" panose="020B0702040204020203" pitchFamily="34" charset="0"/>
                </a:rPr>
                <a:t>PC</a:t>
              </a:r>
            </a:p>
            <a:p>
              <a:pPr marL="228600" marR="0" lvl="1" indent="-228600" algn="l" defTabSz="725214" rtl="0"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rgbClr val="FFFFFF"/>
                      </a:gs>
                      <a:gs pos="75000">
                        <a:srgbClr val="FFFFFF"/>
                      </a:gs>
                    </a:gsLst>
                    <a:lin ang="5400000" scaled="1"/>
                  </a:gradFill>
                  <a:effectLst/>
                  <a:uLnTx/>
                  <a:uFillTx/>
                  <a:latin typeface="+mj-lt"/>
                  <a:ea typeface="+mn-ea"/>
                </a:rPr>
                <a:t>Desktop</a:t>
              </a:r>
            </a:p>
            <a:p>
              <a:pPr marL="174828" marR="0" lvl="1" indent="-174828" algn="l" defTabSz="725214" rtl="0" eaLnBrk="1" fontAlgn="auto" latinLnBrk="0" hangingPunct="1">
                <a:lnSpc>
                  <a:spcPct val="90000"/>
                </a:lnSpc>
                <a:spcBef>
                  <a:spcPct val="0"/>
                </a:spcBef>
                <a:spcAft>
                  <a:spcPct val="15000"/>
                </a:spcAft>
                <a:buClrTx/>
                <a:buSzTx/>
                <a:buFontTx/>
                <a:buChar char="••"/>
                <a:tabLst/>
                <a:defRPr/>
              </a:pPr>
              <a:endParaRPr kumimoji="0" lang="en-US" sz="1632" b="0" i="0" u="none" strike="noStrike" kern="0" cap="none" spc="0" normalizeH="0" baseline="0" noProof="0" dirty="0">
                <a:ln>
                  <a:noFill/>
                </a:ln>
                <a:gradFill>
                  <a:gsLst>
                    <a:gs pos="95745">
                      <a:srgbClr val="002050"/>
                    </a:gs>
                    <a:gs pos="91489">
                      <a:srgbClr val="002050"/>
                    </a:gs>
                  </a:gsLst>
                  <a:lin ang="5400000" scaled="1"/>
                </a:gradFill>
                <a:effectLst/>
                <a:uLnTx/>
                <a:uFillTx/>
                <a:latin typeface="+mj-lt"/>
                <a:ea typeface="+mn-ea"/>
              </a:endParaRPr>
            </a:p>
          </p:txBody>
        </p:sp>
      </p:grpSp>
      <p:cxnSp>
        <p:nvCxnSpPr>
          <p:cNvPr id="3" name="Straight Connector 2"/>
          <p:cNvCxnSpPr/>
          <p:nvPr/>
        </p:nvCxnSpPr>
        <p:spPr>
          <a:xfrm>
            <a:off x="0" y="3970817"/>
            <a:ext cx="1243647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213306" y="3341133"/>
            <a:ext cx="1257094" cy="1257094"/>
            <a:chOff x="3280805" y="3408632"/>
            <a:chExt cx="1122096" cy="1122096"/>
          </a:xfrm>
        </p:grpSpPr>
        <p:sp>
          <p:nvSpPr>
            <p:cNvPr id="64" name="Oval 63"/>
            <p:cNvSpPr/>
            <p:nvPr/>
          </p:nvSpPr>
          <p:spPr bwMode="auto">
            <a:xfrm>
              <a:off x="3280805"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2" name="Group 11"/>
            <p:cNvGrpSpPr/>
            <p:nvPr/>
          </p:nvGrpSpPr>
          <p:grpSpPr>
            <a:xfrm>
              <a:off x="3555889" y="3726608"/>
              <a:ext cx="567412" cy="508842"/>
              <a:chOff x="3555889" y="3726608"/>
              <a:chExt cx="567412" cy="508842"/>
            </a:xfrm>
          </p:grpSpPr>
          <p:sp>
            <p:nvSpPr>
              <p:cNvPr id="20" name="Freeform 30"/>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1" name="Freeform 13"/>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grpSp>
      </p:grpSp>
      <p:grpSp>
        <p:nvGrpSpPr>
          <p:cNvPr id="13" name="Group 12"/>
          <p:cNvGrpSpPr/>
          <p:nvPr/>
        </p:nvGrpSpPr>
        <p:grpSpPr>
          <a:xfrm>
            <a:off x="768556" y="3458608"/>
            <a:ext cx="1022144" cy="1022144"/>
            <a:chOff x="718580" y="3408632"/>
            <a:chExt cx="1122096" cy="1122096"/>
          </a:xfrm>
        </p:grpSpPr>
        <p:sp>
          <p:nvSpPr>
            <p:cNvPr id="9" name="Oval 8"/>
            <p:cNvSpPr/>
            <p:nvPr/>
          </p:nvSpPr>
          <p:spPr bwMode="auto">
            <a:xfrm>
              <a:off x="718580"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2" name="Group 21"/>
            <p:cNvGrpSpPr>
              <a:grpSpLocks noChangeAspect="1"/>
            </p:cNvGrpSpPr>
            <p:nvPr/>
          </p:nvGrpSpPr>
          <p:grpSpPr>
            <a:xfrm>
              <a:off x="949823" y="3765954"/>
              <a:ext cx="674190" cy="405994"/>
              <a:chOff x="3742936" y="4845974"/>
              <a:chExt cx="1611848" cy="970652"/>
            </a:xfrm>
            <a:solidFill>
              <a:schemeClr val="tx1"/>
            </a:solidFill>
          </p:grpSpPr>
          <p:sp>
            <p:nvSpPr>
              <p:cNvPr id="23" name="Freeform 147"/>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4"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grpSp>
      </p:grpSp>
      <p:grpSp>
        <p:nvGrpSpPr>
          <p:cNvPr id="18" name="Group 17"/>
          <p:cNvGrpSpPr/>
          <p:nvPr/>
        </p:nvGrpSpPr>
        <p:grpSpPr>
          <a:xfrm>
            <a:off x="5696156" y="3261758"/>
            <a:ext cx="1415844" cy="1415844"/>
            <a:chOff x="5893006" y="3458608"/>
            <a:chExt cx="1022144" cy="1022144"/>
          </a:xfrm>
        </p:grpSpPr>
        <p:sp>
          <p:nvSpPr>
            <p:cNvPr id="65" name="Oval 64"/>
            <p:cNvSpPr/>
            <p:nvPr/>
          </p:nvSpPr>
          <p:spPr bwMode="auto">
            <a:xfrm>
              <a:off x="5893006" y="3458608"/>
              <a:ext cx="1022144" cy="1022144"/>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7" name="Group 16"/>
            <p:cNvGrpSpPr/>
            <p:nvPr/>
          </p:nvGrpSpPr>
          <p:grpSpPr>
            <a:xfrm>
              <a:off x="6253159" y="3680320"/>
              <a:ext cx="301827" cy="578722"/>
              <a:chOff x="6253159" y="3680320"/>
              <a:chExt cx="301827" cy="578722"/>
            </a:xfrm>
          </p:grpSpPr>
          <p:sp>
            <p:nvSpPr>
              <p:cNvPr id="45" name="Freeform 5"/>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46" name="Freeform 92"/>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57" name="Freeform 55"/>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mj-lt"/>
                  <a:ea typeface="+mn-ea"/>
                  <a:cs typeface="+mn-cs"/>
                </a:endParaRPr>
              </a:p>
            </p:txBody>
          </p:sp>
        </p:grpSp>
      </p:grpSp>
      <p:grpSp>
        <p:nvGrpSpPr>
          <p:cNvPr id="40" name="Group 39"/>
          <p:cNvGrpSpPr/>
          <p:nvPr/>
        </p:nvGrpSpPr>
        <p:grpSpPr>
          <a:xfrm>
            <a:off x="9026520" y="3022600"/>
            <a:ext cx="1894158" cy="1894156"/>
            <a:chOff x="9102720" y="3098800"/>
            <a:chExt cx="1741758" cy="1741756"/>
          </a:xfrm>
        </p:grpSpPr>
        <p:sp>
          <p:nvSpPr>
            <p:cNvPr id="66" name="Oval 65"/>
            <p:cNvSpPr/>
            <p:nvPr/>
          </p:nvSpPr>
          <p:spPr bwMode="auto">
            <a:xfrm>
              <a:off x="9102720" y="3098800"/>
              <a:ext cx="1741758" cy="174175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6" name="Group 4"/>
            <p:cNvGrpSpPr>
              <a:grpSpLocks noChangeAspect="1"/>
            </p:cNvGrpSpPr>
            <p:nvPr/>
          </p:nvGrpSpPr>
          <p:grpSpPr bwMode="auto">
            <a:xfrm>
              <a:off x="9584613" y="3457575"/>
              <a:ext cx="777972" cy="1055712"/>
              <a:chOff x="4567" y="4440"/>
              <a:chExt cx="535" cy="726"/>
            </a:xfrm>
            <a:solidFill>
              <a:schemeClr val="tx1"/>
            </a:solidFill>
          </p:grpSpPr>
          <p:sp>
            <p:nvSpPr>
              <p:cNvPr id="25"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26" name="Oval 6"/>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28" name="Oval 7"/>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30"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31" name="Rectangle 9"/>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33"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sp>
            <p:nvSpPr>
              <p:cNvPr id="38"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lt"/>
                  <a:ea typeface="+mn-ea"/>
                  <a:cs typeface="+mn-cs"/>
                </a:endParaRPr>
              </a:p>
            </p:txBody>
          </p:sp>
        </p:grpSp>
      </p:grpSp>
    </p:spTree>
    <p:extLst>
      <p:ext uri="{BB962C8B-B14F-4D97-AF65-F5344CB8AC3E}">
        <p14:creationId xmlns:p14="http://schemas.microsoft.com/office/powerpoint/2010/main" val="268414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500"/>
                                  </p:stCondLst>
                                  <p:childTnLst>
                                    <p:animMotion origin="layout" path="M -4.86086E-6 3.40445E-6 L -0.04314 0.00045 " pathEditMode="relative" rAng="0" ptsTypes="AA">
                                      <p:cBhvr>
                                        <p:cTn id="13" dur="1000" spd="-100000" fill="hold"/>
                                        <p:tgtEl>
                                          <p:spTgt spid="5"/>
                                        </p:tgtEl>
                                        <p:attrNameLst>
                                          <p:attrName>ppt_x</p:attrName>
                                          <p:attrName>ppt_y</p:attrName>
                                        </p:attrNameLst>
                                      </p:cBhvr>
                                      <p:rCtr x="-2157" y="23"/>
                                    </p:animMotion>
                                  </p:childTnLst>
                                </p:cTn>
                              </p:par>
                              <p:par>
                                <p:cTn id="14" presetID="53" presetClass="entr" presetSubtype="16"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4.58259E-6 3.40445E-6 L -0.04314 0.00045 " pathEditMode="relative" rAng="0" ptsTypes="AA">
                                      <p:cBhvr>
                                        <p:cTn id="24" dur="1000" spd="-100000" fill="hold"/>
                                        <p:tgtEl>
                                          <p:spTgt spid="6"/>
                                        </p:tgtEl>
                                        <p:attrNameLst>
                                          <p:attrName>ppt_x</p:attrName>
                                          <p:attrName>ppt_y</p:attrName>
                                        </p:attrNameLst>
                                      </p:cBhvr>
                                      <p:rCtr x="-2157" y="23"/>
                                    </p:animMotion>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nodeType="withEffect">
                                  <p:stCondLst>
                                    <p:cond delay="0"/>
                                  </p:stCondLst>
                                  <p:childTnLst>
                                    <p:animMotion origin="layout" path="M 3.45417E-6 -6.99047E-7 L -0.04315 0.00045 " pathEditMode="relative" rAng="0" ptsTypes="AA">
                                      <p:cBhvr>
                                        <p:cTn id="35" dur="1000" spd="-100000" fill="hold"/>
                                        <p:tgtEl>
                                          <p:spTgt spid="7"/>
                                        </p:tgtEl>
                                        <p:attrNameLst>
                                          <p:attrName>ppt_x</p:attrName>
                                          <p:attrName>ppt_y</p:attrName>
                                        </p:attrNameLst>
                                      </p:cBhvr>
                                      <p:rCtr x="-2157" y="23"/>
                                    </p:animMotion>
                                  </p:childTnLst>
                                </p:cTn>
                              </p:par>
                              <p:par>
                                <p:cTn id="36" presetID="53"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42" presetClass="path" presetSubtype="0" decel="100000" fill="hold" nodeType="withEffect">
                                  <p:stCondLst>
                                    <p:cond delay="0"/>
                                  </p:stCondLst>
                                  <p:childTnLst>
                                    <p:animMotion origin="layout" path="M -4.58259E-6 3.40445E-6 L -0.04314 0.00045 " pathEditMode="relative" rAng="0" ptsTypes="AA">
                                      <p:cBhvr>
                                        <p:cTn id="46" dur="1000" spd="-100000" fill="hold"/>
                                        <p:tgtEl>
                                          <p:spTgt spid="8"/>
                                        </p:tgtEl>
                                        <p:attrNameLst>
                                          <p:attrName>ppt_x</p:attrName>
                                          <p:attrName>ppt_y</p:attrName>
                                        </p:attrNameLst>
                                      </p:cBhvr>
                                      <p:rCtr x="-2157" y="23"/>
                                    </p:animMotion>
                                  </p:childTnLst>
                                </p:cTn>
                              </p:par>
                              <p:par>
                                <p:cTn id="47" presetID="53" presetClass="entr" presetSubtype="16"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443489" y="994"/>
            <a:ext cx="6991224" cy="6992541"/>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20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7372914" y="1835856"/>
            <a:ext cx="1283033" cy="533560"/>
          </a:xfrm>
          <a:prstGeom prst="rect">
            <a:avLst/>
          </a:prstGeom>
        </p:spPr>
        <p:txBody>
          <a:bodyPr wrap="square" rtlCol="0" anchor="ctr">
            <a:spAutoFit/>
          </a:bodyPr>
          <a:lstStyle/>
          <a:p>
            <a:pPr defTabSz="932384">
              <a:spcAft>
                <a:spcPts val="600"/>
              </a:spcAft>
            </a:pPr>
            <a:r>
              <a:rPr lang="en-US" sz="280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2" name="Group 1"/>
          <p:cNvGrpSpPr/>
          <p:nvPr/>
        </p:nvGrpSpPr>
        <p:grpSpPr>
          <a:xfrm>
            <a:off x="6265528" y="1736980"/>
            <a:ext cx="777020" cy="77702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grpSp>
      </p:grpSp>
      <p:sp>
        <p:nvSpPr>
          <p:cNvPr id="89" name="TextBox 88"/>
          <p:cNvSpPr txBox="1"/>
          <p:nvPr/>
        </p:nvSpPr>
        <p:spPr>
          <a:xfrm>
            <a:off x="7372913" y="3229955"/>
            <a:ext cx="2626358" cy="523220"/>
          </a:xfrm>
          <a:prstGeom prst="rect">
            <a:avLst/>
          </a:prstGeom>
        </p:spPr>
        <p:txBody>
          <a:bodyPr wrap="square" rtlCol="0" anchor="ctr">
            <a:spAutoFit/>
          </a:bodyPr>
          <a:lstStyle/>
          <a:p>
            <a:pPr defTabSz="932384">
              <a:spcAft>
                <a:spcPts val="600"/>
              </a:spcAft>
            </a:pPr>
            <a:r>
              <a:rPr lang="en-US" sz="280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6265528" y="3103057"/>
            <a:ext cx="777020" cy="77702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latin typeface="Segoe UI"/>
                </a:endParaRPr>
              </a:p>
            </p:txBody>
          </p:sp>
        </p:grpSp>
      </p:grpSp>
      <p:sp>
        <p:nvSpPr>
          <p:cNvPr id="97" name="TextBox 96"/>
          <p:cNvSpPr txBox="1"/>
          <p:nvPr/>
        </p:nvSpPr>
        <p:spPr>
          <a:xfrm>
            <a:off x="7372912" y="4568011"/>
            <a:ext cx="936482" cy="533560"/>
          </a:xfrm>
          <a:prstGeom prst="rect">
            <a:avLst/>
          </a:prstGeom>
        </p:spPr>
        <p:txBody>
          <a:bodyPr wrap="square" rtlCol="0" anchor="ctr">
            <a:spAutoFit/>
          </a:bodyPr>
          <a:lstStyle/>
          <a:p>
            <a:pPr defTabSz="932384">
              <a:spcAft>
                <a:spcPts val="600"/>
              </a:spcAft>
            </a:pPr>
            <a:r>
              <a:rPr lang="en-US" sz="280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6265528" y="4469135"/>
            <a:ext cx="777020" cy="77702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14" tIns="45706" rIns="91414" bIns="45706" numCol="1" anchor="t" anchorCtr="0" compatLnSpc="1">
                <a:prstTxWarp prst="textNoShape">
                  <a:avLst/>
                </a:prstTxWarp>
              </a:bodyPr>
              <a:lstStyle/>
              <a:p>
                <a:pPr defTabSz="932384"/>
                <a:endParaRPr lang="en-US" sz="2000">
                  <a:solidFill>
                    <a:srgbClr val="505050"/>
                  </a:solidFill>
                  <a:latin typeface="Segoe UI"/>
                </a:endParaRPr>
              </a:p>
            </p:txBody>
          </p:sp>
        </p:grpSp>
      </p:grpSp>
      <p:sp>
        <p:nvSpPr>
          <p:cNvPr id="82" name="microsoft"/>
          <p:cNvSpPr/>
          <p:nvPr/>
        </p:nvSpPr>
        <p:spPr>
          <a:xfrm>
            <a:off x="316958" y="2161605"/>
            <a:ext cx="4825034" cy="1525094"/>
          </a:xfrm>
          <a:prstGeom prst="rect">
            <a:avLst/>
          </a:prstGeom>
        </p:spPr>
        <p:txBody>
          <a:bodyPr wrap="square" anchor="t">
            <a:spAutoFit/>
          </a:bodyPr>
          <a:lstStyle/>
          <a:p>
            <a:pPr defTabSz="932114" fontAlgn="base">
              <a:lnSpc>
                <a:spcPct val="95000"/>
              </a:lnSpc>
              <a:spcBef>
                <a:spcPct val="0"/>
              </a:spcBef>
              <a:spcAft>
                <a:spcPts val="1198"/>
              </a:spcAft>
              <a:defRPr/>
            </a:pPr>
            <a:r>
              <a:rPr lang="en-US" sz="4798"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Conversations</a:t>
            </a:r>
            <a:br>
              <a:rPr lang="en-US" sz="4798"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br>
            <a:r>
              <a:rPr lang="en-US" sz="4798"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as a Platform</a:t>
            </a:r>
          </a:p>
        </p:txBody>
      </p:sp>
      <p:sp>
        <p:nvSpPr>
          <p:cNvPr id="34" name="Title 1"/>
          <p:cNvSpPr txBox="1">
            <a:spLocks/>
          </p:cNvSpPr>
          <p:nvPr/>
        </p:nvSpPr>
        <p:spPr>
          <a:xfrm>
            <a:off x="7345308" y="1779431"/>
            <a:ext cx="6233642" cy="704697"/>
          </a:xfrm>
          <a:prstGeom prst="rect">
            <a:avLst/>
          </a:prstGeom>
          <a:solidFill>
            <a:srgbClr val="3C3C3C"/>
          </a:solidFill>
        </p:spPr>
        <p:txBody>
          <a:bodyPr lIns="93247" tIns="149195" rIns="93247" bIns="149195">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9138" defTabSz="950846" fontAlgn="base">
              <a:spcAft>
                <a:spcPts val="2448"/>
              </a:spcAft>
              <a:defRPr/>
            </a:pPr>
            <a:r>
              <a:rPr lang="en-US" sz="2856"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35" name="Rectangle 34"/>
          <p:cNvSpPr/>
          <p:nvPr/>
        </p:nvSpPr>
        <p:spPr>
          <a:xfrm>
            <a:off x="7345308" y="3229321"/>
            <a:ext cx="6339509" cy="992473"/>
          </a:xfrm>
          <a:prstGeom prst="rect">
            <a:avLst/>
          </a:prstGeom>
          <a:solidFill>
            <a:srgbClr val="3C3C3C"/>
          </a:solidFill>
        </p:spPr>
        <p:txBody>
          <a:bodyPr>
            <a:spAutoFit/>
          </a:bodyPr>
          <a:lstStyle/>
          <a:p>
            <a:pPr marL="29138" defTabSz="950846" fontAlgn="base">
              <a:spcAft>
                <a:spcPts val="2448"/>
              </a:spcAft>
              <a:defRPr/>
            </a:pPr>
            <a:r>
              <a:rPr lang="en-US" sz="2856" dirty="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856" dirty="0">
                <a:gradFill>
                  <a:gsLst>
                    <a:gs pos="0">
                      <a:srgbClr val="FFFFFF"/>
                    </a:gs>
                    <a:gs pos="100000">
                      <a:srgbClr val="FFFFFF"/>
                    </a:gs>
                  </a:gsLst>
                  <a:lin ang="5400000" scaled="1"/>
                </a:gradFill>
                <a:latin typeface="Segoe UI Light"/>
                <a:cs typeface="Segoe UI Semilight" panose="020B0402040204020203" pitchFamily="34" charset="0"/>
              </a:rPr>
            </a:br>
            <a:r>
              <a:rPr lang="en-US" sz="2856" dirty="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36" name="Rectangle 35"/>
          <p:cNvSpPr/>
          <p:nvPr/>
        </p:nvSpPr>
        <p:spPr>
          <a:xfrm>
            <a:off x="7343769" y="4576741"/>
            <a:ext cx="4547806" cy="990628"/>
          </a:xfrm>
          <a:prstGeom prst="rect">
            <a:avLst/>
          </a:prstGeom>
          <a:solidFill>
            <a:srgbClr val="3C3C3C"/>
          </a:solidFill>
        </p:spPr>
        <p:txBody>
          <a:bodyPr wrap="square">
            <a:spAutoFit/>
          </a:bodyPr>
          <a:lstStyle/>
          <a:p>
            <a:pPr marL="29138" defTabSz="950846" fontAlgn="base">
              <a:spcAft>
                <a:spcPts val="2448"/>
              </a:spcAft>
              <a:defRPr/>
            </a:pPr>
            <a:r>
              <a:rPr lang="en-US" sz="2856" dirty="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Tree>
    <p:extLst>
      <p:ext uri="{BB962C8B-B14F-4D97-AF65-F5344CB8AC3E}">
        <p14:creationId xmlns:p14="http://schemas.microsoft.com/office/powerpoint/2010/main" val="56888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500"/>
                                  </p:stCondLst>
                                  <p:childTnLst>
                                    <p:animScale>
                                      <p:cBhvr>
                                        <p:cTn id="8" dur="250" fill="hold"/>
                                        <p:tgtEl>
                                          <p:spTgt spid="2"/>
                                        </p:tgtEl>
                                      </p:cBhvr>
                                      <p:by x="0" y="0"/>
                                    </p:animScale>
                                  </p:childTnLst>
                                </p:cTn>
                              </p:par>
                              <p:par>
                                <p:cTn id="9" presetID="1" presetClass="entr" presetSubtype="0" fill="hold" nodeType="withEffect">
                                  <p:stCondLst>
                                    <p:cond delay="750"/>
                                  </p:stCondLst>
                                  <p:childTnLst>
                                    <p:set>
                                      <p:cBhvr>
                                        <p:cTn id="10" dur="1" fill="hold">
                                          <p:stCondLst>
                                            <p:cond delay="0"/>
                                          </p:stCondLst>
                                        </p:cTn>
                                        <p:tgtEl>
                                          <p:spTgt spid="90"/>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250" fill="hold"/>
                                        <p:tgtEl>
                                          <p:spTgt spid="90"/>
                                        </p:tgtEl>
                                      </p:cBhvr>
                                      <p:by x="0" y="0"/>
                                    </p:animScale>
                                  </p:childTnLst>
                                </p:cTn>
                              </p:par>
                              <p:par>
                                <p:cTn id="13" presetID="1" presetClass="entr" presetSubtype="0" fill="hold" nodeType="withEffect">
                                  <p:stCondLst>
                                    <p:cond delay="750"/>
                                  </p:stCondLst>
                                  <p:childTnLst>
                                    <p:set>
                                      <p:cBhvr>
                                        <p:cTn id="14" dur="1" fill="hold">
                                          <p:stCondLst>
                                            <p:cond delay="0"/>
                                          </p:stCondLst>
                                        </p:cTn>
                                        <p:tgtEl>
                                          <p:spTgt spid="98"/>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98"/>
                                        </p:tgtEl>
                                      </p:cBhvr>
                                      <p:by x="0" y="0"/>
                                    </p:animScale>
                                  </p:childTnLst>
                                </p:cTn>
                              </p:par>
                              <p:par>
                                <p:cTn id="17" presetID="10" presetClass="entr" presetSubtype="0" fill="hold" grpId="0" nodeType="withEffect">
                                  <p:stCondLst>
                                    <p:cond delay="75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250"/>
                                        <p:tgtEl>
                                          <p:spTgt spid="60"/>
                                        </p:tgtEl>
                                      </p:cBhvr>
                                    </p:animEffect>
                                  </p:childTnLst>
                                </p:cTn>
                              </p:par>
                              <p:par>
                                <p:cTn id="20" presetID="35" presetClass="path" presetSubtype="0" decel="100000" fill="hold" grpId="1" nodeType="withEffect">
                                  <p:stCondLst>
                                    <p:cond delay="350"/>
                                  </p:stCondLst>
                                  <p:childTnLst>
                                    <p:animMotion origin="layout" path="M 1.98366E-6 3.19564E-6 L -0.35244 3.19564E-6 " pathEditMode="relative" rAng="0" ptsTypes="AA">
                                      <p:cBhvr>
                                        <p:cTn id="21" dur="750" spd="-100000" fill="hold"/>
                                        <p:tgtEl>
                                          <p:spTgt spid="60"/>
                                        </p:tgtEl>
                                        <p:attrNameLst>
                                          <p:attrName>ppt_x</p:attrName>
                                          <p:attrName>ppt_y</p:attrName>
                                        </p:attrNameLst>
                                      </p:cBhvr>
                                      <p:rCtr x="-17628" y="0"/>
                                    </p:animMotion>
                                  </p:childTnLst>
                                </p:cTn>
                              </p:par>
                              <p:par>
                                <p:cTn id="22" presetID="10" presetClass="entr" presetSubtype="0" fill="hold" grpId="0" nodeType="withEffect">
                                  <p:stCondLst>
                                    <p:cond delay="75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250"/>
                                        <p:tgtEl>
                                          <p:spTgt spid="89"/>
                                        </p:tgtEl>
                                      </p:cBhvr>
                                    </p:animEffect>
                                  </p:childTnLst>
                                </p:cTn>
                              </p:par>
                              <p:par>
                                <p:cTn id="25" presetID="35" presetClass="path" presetSubtype="0" decel="100000" fill="hold" grpId="1" nodeType="withEffect">
                                  <p:stCondLst>
                                    <p:cond delay="350"/>
                                  </p:stCondLst>
                                  <p:childTnLst>
                                    <p:animMotion origin="layout" path="M -3.74521E-6 -2.14707E-6 L -0.35243 -2.14707E-6 " pathEditMode="relative" rAng="0" ptsTypes="AA">
                                      <p:cBhvr>
                                        <p:cTn id="26" dur="750" spd="-100000" fill="hold"/>
                                        <p:tgtEl>
                                          <p:spTgt spid="89"/>
                                        </p:tgtEl>
                                        <p:attrNameLst>
                                          <p:attrName>ppt_x</p:attrName>
                                          <p:attrName>ppt_y</p:attrName>
                                        </p:attrNameLst>
                                      </p:cBhvr>
                                      <p:rCtr x="-17628" y="0"/>
                                    </p:animMotion>
                                  </p:childTnLst>
                                </p:cTn>
                              </p:par>
                              <p:par>
                                <p:cTn id="27" presetID="10" presetClass="entr" presetSubtype="0" fill="hold" grpId="0" nodeType="withEffect">
                                  <p:stCondLst>
                                    <p:cond delay="750"/>
                                  </p:stCondLst>
                                  <p:childTnLst>
                                    <p:set>
                                      <p:cBhvr>
                                        <p:cTn id="28" dur="1" fill="hold">
                                          <p:stCondLst>
                                            <p:cond delay="0"/>
                                          </p:stCondLst>
                                        </p:cTn>
                                        <p:tgtEl>
                                          <p:spTgt spid="97"/>
                                        </p:tgtEl>
                                        <p:attrNameLst>
                                          <p:attrName>style.visibility</p:attrName>
                                        </p:attrNameLst>
                                      </p:cBhvr>
                                      <p:to>
                                        <p:strVal val="visible"/>
                                      </p:to>
                                    </p:set>
                                    <p:animEffect transition="in" filter="fade">
                                      <p:cBhvr>
                                        <p:cTn id="29" dur="250"/>
                                        <p:tgtEl>
                                          <p:spTgt spid="97"/>
                                        </p:tgtEl>
                                      </p:cBhvr>
                                    </p:animEffect>
                                  </p:childTnLst>
                                </p:cTn>
                              </p:par>
                              <p:par>
                                <p:cTn id="30" presetID="35" presetClass="path" presetSubtype="0" decel="100000" fill="hold" grpId="1" nodeType="withEffect">
                                  <p:stCondLst>
                                    <p:cond delay="350"/>
                                  </p:stCondLst>
                                  <p:childTnLst>
                                    <p:animMotion origin="layout" path="M -4.6311E-6 -4.53926E-9 L -0.35243 -4.53926E-9 " pathEditMode="relative" rAng="0" ptsTypes="AA">
                                      <p:cBhvr>
                                        <p:cTn id="31" dur="750" spd="-100000" fill="hold"/>
                                        <p:tgtEl>
                                          <p:spTgt spid="97"/>
                                        </p:tgtEl>
                                        <p:attrNameLst>
                                          <p:attrName>ppt_x</p:attrName>
                                          <p:attrName>ppt_y</p:attrName>
                                        </p:attrNameLst>
                                      </p:cBhvr>
                                      <p:rCtr x="-17628" y="0"/>
                                    </p:animMotion>
                                  </p:childTnLst>
                                </p:cTn>
                              </p:par>
                            </p:childTnLst>
                          </p:cTn>
                        </p:par>
                        <p:par>
                          <p:cTn id="32" fill="hold">
                            <p:stCondLst>
                              <p:cond delay="1100"/>
                            </p:stCondLst>
                            <p:childTnLst>
                              <p:par>
                                <p:cTn id="33" presetID="10" presetClass="entr" presetSubtype="0" fill="hold" grpId="0" nodeType="afterEffect">
                                  <p:stCondLst>
                                    <p:cond delay="20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350"/>
                            </p:stCondLst>
                            <p:childTnLst>
                              <p:par>
                                <p:cTn id="37" presetID="10" presetClass="entr" presetSubtype="0" fill="hold" grpId="0" nodeType="afterEffect">
                                  <p:stCondLst>
                                    <p:cond delay="200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250"/>
                                        <p:tgtEl>
                                          <p:spTgt spid="35"/>
                                        </p:tgtEl>
                                      </p:cBhvr>
                                    </p:animEffect>
                                  </p:childTnLst>
                                </p:cTn>
                              </p:par>
                            </p:childTnLst>
                          </p:cTn>
                        </p:par>
                        <p:par>
                          <p:cTn id="40" fill="hold">
                            <p:stCondLst>
                              <p:cond delay="5600"/>
                            </p:stCondLst>
                            <p:childTnLst>
                              <p:par>
                                <p:cTn id="41" presetID="10" presetClass="entr" presetSubtype="0" fill="hold" grpId="0" nodeType="afterEffect">
                                  <p:stCondLst>
                                    <p:cond delay="20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89" grpId="0"/>
      <p:bldP spid="89" grpId="1"/>
      <p:bldP spid="97" grpId="0"/>
      <p:bldP spid="97" grpId="1"/>
      <p:bldP spid="34"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p:cNvSpPr/>
          <p:nvPr/>
        </p:nvSpPr>
        <p:spPr bwMode="auto">
          <a:xfrm>
            <a:off x="882" y="-1"/>
            <a:ext cx="12434711"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7" name="Rectangle 6"/>
          <p:cNvSpPr/>
          <p:nvPr/>
        </p:nvSpPr>
        <p:spPr bwMode="auto">
          <a:xfrm>
            <a:off x="4310576" y="699452"/>
            <a:ext cx="3804570" cy="6143102"/>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 name="Rectangle 7"/>
          <p:cNvSpPr/>
          <p:nvPr/>
        </p:nvSpPr>
        <p:spPr bwMode="auto">
          <a:xfrm>
            <a:off x="151342" y="759027"/>
            <a:ext cx="3804570" cy="6083528"/>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 name="Rectangle 8"/>
          <p:cNvSpPr/>
          <p:nvPr/>
        </p:nvSpPr>
        <p:spPr bwMode="auto">
          <a:xfrm>
            <a:off x="8469812" y="759027"/>
            <a:ext cx="3804570" cy="6083528"/>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4" name="TextBox 13"/>
          <p:cNvSpPr txBox="1"/>
          <p:nvPr/>
        </p:nvSpPr>
        <p:spPr>
          <a:xfrm>
            <a:off x="9147926" y="1588688"/>
            <a:ext cx="2353060" cy="696906"/>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856" b="0" i="0" u="none" strike="noStrike" kern="1200" cap="none" spc="0" normalizeH="0" baseline="0" noProof="0" dirty="0">
                <a:ln>
                  <a:noFill/>
                </a:ln>
                <a:solidFill>
                  <a:srgbClr val="747474"/>
                </a:solidFill>
                <a:effectLst/>
                <a:uLnTx/>
                <a:uFillTx/>
                <a:latin typeface="+mj-lt"/>
                <a:ea typeface="+mn-ea"/>
                <a:cs typeface="+mn-cs"/>
              </a:rPr>
              <a:t>Bot Directory</a:t>
            </a:r>
          </a:p>
        </p:txBody>
      </p:sp>
      <p:sp>
        <p:nvSpPr>
          <p:cNvPr id="5" name="Rectangle 4"/>
          <p:cNvSpPr/>
          <p:nvPr/>
        </p:nvSpPr>
        <p:spPr bwMode="auto">
          <a:xfrm>
            <a:off x="882" y="-2606"/>
            <a:ext cx="12434711" cy="773470"/>
          </a:xfrm>
          <a:prstGeom prst="rect">
            <a:avLst/>
          </a:prstGeom>
          <a:solidFill>
            <a:srgbClr val="3E9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 name="TextBox 5"/>
          <p:cNvSpPr txBox="1"/>
          <p:nvPr/>
        </p:nvSpPr>
        <p:spPr>
          <a:xfrm>
            <a:off x="4341137" y="105558"/>
            <a:ext cx="2968805" cy="640416"/>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mj-lt"/>
                <a:ea typeface="+mn-ea"/>
                <a:cs typeface="+mn-cs"/>
              </a:rPr>
              <a:t>Your Bot Framework</a:t>
            </a:r>
          </a:p>
        </p:txBody>
      </p:sp>
      <p:sp>
        <p:nvSpPr>
          <p:cNvPr id="18" name="TextBox 17"/>
          <p:cNvSpPr txBox="1"/>
          <p:nvPr/>
        </p:nvSpPr>
        <p:spPr>
          <a:xfrm>
            <a:off x="8734322" y="2178068"/>
            <a:ext cx="3331686" cy="627821"/>
          </a:xfrm>
          <a:prstGeom prst="rect">
            <a:avLst/>
          </a:prstGeom>
          <a:noFill/>
        </p:spPr>
        <p:txBody>
          <a:bodyPr wrap="square" lIns="0" tIns="93260" rIns="0" bIns="93260" rtlCol="0">
            <a:spAutoFit/>
          </a:bodyPr>
          <a:lstStyle>
            <a:defPPr>
              <a:defRPr lang="en-US"/>
            </a:defPPr>
            <a:lvl1pPr algn="ctr">
              <a:defRPr sz="1400"/>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969696"/>
                </a:solidFill>
                <a:effectLst/>
                <a:uLnTx/>
                <a:uFillTx/>
                <a:latin typeface="+mj-lt"/>
                <a:ea typeface="+mn-ea"/>
                <a:cs typeface="+mn-cs"/>
              </a:rPr>
              <a:t>Try, user and add published bots to the world’s top conversation experiences</a:t>
            </a:r>
          </a:p>
        </p:txBody>
      </p:sp>
      <p:sp>
        <p:nvSpPr>
          <p:cNvPr id="12" name="TextBox 11"/>
          <p:cNvSpPr txBox="1"/>
          <p:nvPr/>
        </p:nvSpPr>
        <p:spPr>
          <a:xfrm>
            <a:off x="4737147" y="1543824"/>
            <a:ext cx="2526248" cy="696906"/>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856" b="0" i="0" u="none" strike="noStrike" kern="1200" cap="none" spc="0" normalizeH="0" baseline="0" noProof="0" dirty="0">
                <a:ln>
                  <a:noFill/>
                </a:ln>
                <a:solidFill>
                  <a:srgbClr val="747474"/>
                </a:solidFill>
                <a:effectLst/>
                <a:uLnTx/>
                <a:uFillTx/>
                <a:latin typeface="+mj-lt"/>
                <a:ea typeface="+mn-ea"/>
                <a:cs typeface="+mn-cs"/>
              </a:rPr>
              <a:t>Bot Connector</a:t>
            </a:r>
          </a:p>
        </p:txBody>
      </p:sp>
      <p:sp>
        <p:nvSpPr>
          <p:cNvPr id="16" name="TextBox 15"/>
          <p:cNvSpPr txBox="1"/>
          <p:nvPr/>
        </p:nvSpPr>
        <p:spPr>
          <a:xfrm>
            <a:off x="4558963" y="2178068"/>
            <a:ext cx="3331686" cy="860685"/>
          </a:xfrm>
          <a:prstGeom prst="rect">
            <a:avLst/>
          </a:prstGeom>
          <a:noFill/>
        </p:spPr>
        <p:txBody>
          <a:bodyPr wrap="square" lIns="0" tIns="93260" rIns="0" bIns="93260" rtlCol="0">
            <a:spAutoFit/>
          </a:bodyPr>
          <a:lstStyle>
            <a:defPPr>
              <a:defRPr lang="en-US"/>
            </a:defPPr>
            <a:lvl1pPr algn="ctr">
              <a:defRPr sz="1400"/>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969696"/>
                </a:solidFill>
                <a:effectLst/>
                <a:uLnTx/>
                <a:uFillTx/>
                <a:latin typeface="+mj-lt"/>
                <a:ea typeface="+mn-ea"/>
                <a:cs typeface="+mn-cs"/>
              </a:rPr>
              <a:t>Connect your bots to text/</a:t>
            </a:r>
            <a:r>
              <a:rPr kumimoji="0" lang="en-US" sz="1428" b="0" i="0" u="none" strike="noStrike" kern="1200" cap="none" spc="0" normalizeH="0" baseline="0" noProof="0" dirty="0" err="1">
                <a:ln>
                  <a:noFill/>
                </a:ln>
                <a:solidFill>
                  <a:srgbClr val="969696"/>
                </a:solidFill>
                <a:effectLst/>
                <a:uLnTx/>
                <a:uFillTx/>
                <a:latin typeface="+mj-lt"/>
                <a:ea typeface="+mn-ea"/>
                <a:cs typeface="+mn-cs"/>
              </a:rPr>
              <a:t>sms</a:t>
            </a:r>
            <a:r>
              <a:rPr kumimoji="0" lang="en-US" sz="1428" b="0" i="0" u="none" strike="noStrike" kern="1200" cap="none" spc="0" normalizeH="0" baseline="0" noProof="0" dirty="0">
                <a:ln>
                  <a:noFill/>
                </a:ln>
                <a:solidFill>
                  <a:srgbClr val="969696"/>
                </a:solidFill>
                <a:effectLst/>
                <a:uLnTx/>
                <a:uFillTx/>
                <a:latin typeface="+mj-lt"/>
                <a:ea typeface="+mn-ea"/>
                <a:cs typeface="+mn-cs"/>
              </a:rPr>
              <a:t>, Skype, Slack, Facebook Messenger, </a:t>
            </a:r>
            <a:br>
              <a:rPr kumimoji="0" lang="en-US" sz="1428" b="0" i="0" u="none" strike="noStrike" kern="1200" cap="none" spc="0" normalizeH="0" baseline="0" noProof="0" dirty="0">
                <a:ln>
                  <a:noFill/>
                </a:ln>
                <a:solidFill>
                  <a:srgbClr val="969696"/>
                </a:solidFill>
                <a:effectLst/>
                <a:uLnTx/>
                <a:uFillTx/>
                <a:latin typeface="+mj-lt"/>
                <a:ea typeface="+mn-ea"/>
                <a:cs typeface="+mn-cs"/>
              </a:rPr>
            </a:br>
            <a:r>
              <a:rPr kumimoji="0" lang="en-US" sz="1428" b="0" i="0" u="none" strike="noStrike" kern="1200" cap="none" spc="0" normalizeH="0" baseline="0" noProof="0" dirty="0">
                <a:ln>
                  <a:noFill/>
                </a:ln>
                <a:solidFill>
                  <a:srgbClr val="969696"/>
                </a:solidFill>
                <a:effectLst/>
                <a:uLnTx/>
                <a:uFillTx/>
                <a:latin typeface="+mj-lt"/>
                <a:ea typeface="+mn-ea"/>
                <a:cs typeface="+mn-cs"/>
              </a:rPr>
              <a:t>Office 365 mail and other channels.</a:t>
            </a:r>
          </a:p>
        </p:txBody>
      </p:sp>
      <p:sp>
        <p:nvSpPr>
          <p:cNvPr id="19" name="TextBox 18"/>
          <p:cNvSpPr txBox="1"/>
          <p:nvPr/>
        </p:nvSpPr>
        <p:spPr>
          <a:xfrm>
            <a:off x="4536271" y="3003123"/>
            <a:ext cx="3453094" cy="3598904"/>
          </a:xfrm>
          <a:prstGeom prst="rect">
            <a:avLst/>
          </a:prstGeom>
          <a:noFill/>
        </p:spPr>
        <p:txBody>
          <a:bodyPr wrap="square" lIns="0" tIns="93260" rIns="0" bIns="93260" rtlCol="0">
            <a:spAutoFit/>
          </a:bodyPr>
          <a:lstStyle/>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Register, connect, publish and manage </a:t>
            </a:r>
            <a:r>
              <a:rPr kumimoji="0" lang="en-US" sz="1734" b="0" i="0" u="none" strike="noStrike" kern="1200" cap="none" spc="0" normalizeH="0" baseline="0" noProof="0" dirty="0">
                <a:ln>
                  <a:noFill/>
                </a:ln>
                <a:solidFill>
                  <a:srgbClr val="747474"/>
                </a:solidFill>
                <a:effectLst/>
                <a:uLnTx/>
                <a:uFillTx/>
                <a:latin typeface="+mj-lt"/>
                <a:ea typeface="+mn-ea"/>
                <a:cs typeface="+mn-cs"/>
              </a:rPr>
              <a:t>your</a:t>
            </a:r>
            <a:r>
              <a:rPr kumimoji="0" lang="en-US" sz="1734" b="0" i="0" u="none" strike="noStrike" kern="1200" cap="none" spc="0" normalizeH="0" baseline="0" noProof="0" dirty="0">
                <a:ln>
                  <a:noFill/>
                </a:ln>
                <a:solidFill>
                  <a:srgbClr val="353535"/>
                </a:solidFill>
                <a:effectLst/>
                <a:uLnTx/>
                <a:uFillTx/>
                <a:latin typeface="+mj-lt"/>
                <a:ea typeface="+mn-ea"/>
                <a:cs typeface="+mn-cs"/>
              </a:rPr>
              <a:t> bot through your bot’s dashboard</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Automatic card normalization across channels</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Skype channel auto-configured</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Embeddable Web chat control </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Host your bot in your app via the Direct Line API</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Fast, scalable message routing</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Bot Directory for discovery and trial</a:t>
            </a:r>
          </a:p>
        </p:txBody>
      </p:sp>
      <p:sp>
        <p:nvSpPr>
          <p:cNvPr id="15" name="TextBox 14"/>
          <p:cNvSpPr txBox="1"/>
          <p:nvPr/>
        </p:nvSpPr>
        <p:spPr>
          <a:xfrm>
            <a:off x="951108" y="1543824"/>
            <a:ext cx="2035794" cy="696906"/>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856" b="0" i="0" u="none" strike="noStrike" kern="1200" cap="none" spc="0" normalizeH="0" baseline="0" noProof="0" dirty="0">
                <a:ln>
                  <a:noFill/>
                </a:ln>
                <a:solidFill>
                  <a:srgbClr val="747474"/>
                </a:solidFill>
                <a:effectLst/>
                <a:uLnTx/>
                <a:uFillTx/>
                <a:latin typeface="+mj-lt"/>
                <a:ea typeface="+mn-ea"/>
                <a:cs typeface="+mn-cs"/>
              </a:rPr>
              <a:t>Bot Builder</a:t>
            </a:r>
          </a:p>
        </p:txBody>
      </p:sp>
      <p:sp>
        <p:nvSpPr>
          <p:cNvPr id="17" name="TextBox 16"/>
          <p:cNvSpPr txBox="1"/>
          <p:nvPr/>
        </p:nvSpPr>
        <p:spPr>
          <a:xfrm>
            <a:off x="361366" y="2178068"/>
            <a:ext cx="3331686" cy="636570"/>
          </a:xfrm>
          <a:prstGeom prst="rect">
            <a:avLst/>
          </a:prstGeom>
          <a:noFill/>
        </p:spPr>
        <p:txBody>
          <a:bodyPr wrap="square" lIns="0" tIns="93260" rIns="0" bIns="9326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969696"/>
                </a:solidFill>
                <a:effectLst/>
                <a:uLnTx/>
                <a:uFillTx/>
                <a:latin typeface="+mj-lt"/>
                <a:ea typeface="+mn-ea"/>
                <a:cs typeface="+mn-cs"/>
              </a:rPr>
              <a:t>Tools and services to build great bots that converse wherever your users are.</a:t>
            </a:r>
          </a:p>
        </p:txBody>
      </p:sp>
      <p:sp>
        <p:nvSpPr>
          <p:cNvPr id="23" name="TextBox 22"/>
          <p:cNvSpPr txBox="1"/>
          <p:nvPr/>
        </p:nvSpPr>
        <p:spPr>
          <a:xfrm>
            <a:off x="334949" y="3003123"/>
            <a:ext cx="3384520" cy="3686929"/>
          </a:xfrm>
          <a:prstGeom prst="rect">
            <a:avLst/>
          </a:prstGeom>
          <a:noFill/>
        </p:spPr>
        <p:txBody>
          <a:bodyPr wrap="square" lIns="0" tIns="93260" rIns="0" bIns="93260" rtlCol="0">
            <a:spAutoFit/>
          </a:bodyPr>
          <a:lstStyle/>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747474"/>
                </a:solidFill>
                <a:effectLst/>
                <a:uLnTx/>
                <a:uFillTx/>
                <a:latin typeface="+mj-lt"/>
                <a:ea typeface="+mn-ea"/>
                <a:cs typeface="+mn-cs"/>
              </a:rPr>
              <a:t>Open source SDK on </a:t>
            </a:r>
            <a:r>
              <a:rPr kumimoji="0" lang="en-US" sz="1734" b="0" i="0" u="none" strike="noStrike" kern="1200" cap="none" spc="0" normalizeH="0" baseline="0" noProof="0" dirty="0" err="1">
                <a:ln>
                  <a:noFill/>
                </a:ln>
                <a:solidFill>
                  <a:srgbClr val="747474"/>
                </a:solidFill>
                <a:effectLst/>
                <a:uLnTx/>
                <a:uFillTx/>
                <a:latin typeface="+mj-lt"/>
                <a:ea typeface="+mn-ea"/>
                <a:cs typeface="+mn-cs"/>
              </a:rPr>
              <a:t>Github</a:t>
            </a:r>
            <a:r>
              <a:rPr kumimoji="0" lang="en-US" sz="1734" b="0" i="0" u="none" strike="noStrike" kern="1200" cap="none" spc="0" normalizeH="0" baseline="0" noProof="0" dirty="0">
                <a:ln>
                  <a:noFill/>
                </a:ln>
                <a:solidFill>
                  <a:srgbClr val="747474"/>
                </a:solidFill>
                <a:effectLst/>
                <a:uLnTx/>
                <a:uFillTx/>
                <a:latin typeface="+mj-lt"/>
                <a:ea typeface="+mn-ea"/>
                <a:cs typeface="+mn-cs"/>
              </a:rPr>
              <a:t> for Node.js, .NET and REST</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747474"/>
                </a:solidFill>
                <a:effectLst/>
                <a:uLnTx/>
                <a:uFillTx/>
                <a:latin typeface="+mj-lt"/>
                <a:ea typeface="+mn-ea"/>
                <a:cs typeface="+mn-cs"/>
              </a:rPr>
              <a:t>From simple built-in prompts and command dialogs to simple to use yet sophisticated  ‘</a:t>
            </a:r>
            <a:r>
              <a:rPr kumimoji="0" lang="en-US" sz="1734" b="0" i="0" u="none" strike="noStrike" kern="1200" cap="none" spc="0" normalizeH="0" baseline="0" noProof="0" dirty="0" err="1">
                <a:ln>
                  <a:noFill/>
                </a:ln>
                <a:solidFill>
                  <a:srgbClr val="747474"/>
                </a:solidFill>
                <a:effectLst/>
                <a:uLnTx/>
                <a:uFillTx/>
                <a:latin typeface="+mj-lt"/>
                <a:ea typeface="+mn-ea"/>
                <a:cs typeface="+mn-cs"/>
              </a:rPr>
              <a:t>FormFlow</a:t>
            </a:r>
            <a:r>
              <a:rPr kumimoji="0" lang="en-US" sz="1734" b="0" i="0" u="none" strike="noStrike" kern="1200" cap="none" spc="0" normalizeH="0" baseline="0" noProof="0" dirty="0">
                <a:ln>
                  <a:noFill/>
                </a:ln>
                <a:solidFill>
                  <a:srgbClr val="747474"/>
                </a:solidFill>
                <a:effectLst/>
                <a:uLnTx/>
                <a:uFillTx/>
                <a:latin typeface="+mj-lt"/>
                <a:ea typeface="+mn-ea"/>
                <a:cs typeface="+mn-cs"/>
              </a:rPr>
              <a:t>’ dialogs</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747474"/>
                </a:solidFill>
                <a:effectLst/>
                <a:uLnTx/>
                <a:uFillTx/>
                <a:latin typeface="+mj-lt"/>
                <a:ea typeface="+mn-ea"/>
                <a:cs typeface="+mn-cs"/>
              </a:rPr>
              <a:t>Support for rich attachments (image, card, video, doc, etc.); support for calling (Skype)</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747474"/>
                </a:solidFill>
                <a:effectLst/>
                <a:uLnTx/>
                <a:uFillTx/>
                <a:latin typeface="+mj-lt"/>
                <a:ea typeface="+mn-ea"/>
                <a:cs typeface="+mn-cs"/>
              </a:rPr>
              <a:t>Online/offline chat Emulator</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747474"/>
                </a:solidFill>
                <a:effectLst/>
                <a:uLnTx/>
                <a:uFillTx/>
                <a:latin typeface="+mj-lt"/>
                <a:ea typeface="+mn-ea"/>
                <a:cs typeface="+mn-cs"/>
              </a:rPr>
              <a:t>Add bot smarts with Cognitive Services for language understanding and more</a:t>
            </a:r>
          </a:p>
        </p:txBody>
      </p:sp>
      <p:sp>
        <p:nvSpPr>
          <p:cNvPr id="24" name="TextBox 23"/>
          <p:cNvSpPr txBox="1"/>
          <p:nvPr/>
        </p:nvSpPr>
        <p:spPr>
          <a:xfrm>
            <a:off x="8644861" y="3003123"/>
            <a:ext cx="3386822" cy="2503975"/>
          </a:xfrm>
          <a:prstGeom prst="rect">
            <a:avLst/>
          </a:prstGeom>
          <a:noFill/>
        </p:spPr>
        <p:txBody>
          <a:bodyPr wrap="square" lIns="0" tIns="93260" rIns="0" bIns="93260" rtlCol="0">
            <a:spAutoFit/>
          </a:bodyPr>
          <a:lstStyle/>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Public directory of bots registered and published with Microsoft Bot Framework</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Users can try your bot from the directory via the Web Chat control</a:t>
            </a:r>
          </a:p>
          <a:p>
            <a:pPr marL="291436" marR="0" lvl="0" indent="-291436" algn="l" defTabSz="932742"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734" b="0" i="0" u="none" strike="noStrike" kern="1200" cap="none" spc="0" normalizeH="0" baseline="0" noProof="0" dirty="0">
                <a:ln>
                  <a:noFill/>
                </a:ln>
                <a:solidFill>
                  <a:srgbClr val="353535"/>
                </a:solidFill>
                <a:effectLst/>
                <a:uLnTx/>
                <a:uFillTx/>
                <a:latin typeface="+mj-lt"/>
                <a:ea typeface="+mn-ea"/>
                <a:cs typeface="+mn-cs"/>
              </a:rPr>
              <a:t>Users can discover and add your bot to the channels on which it is configured when the Directory is made public to end users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576" y="6438860"/>
            <a:ext cx="3785684" cy="378568"/>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661" y="1008305"/>
            <a:ext cx="613093" cy="604578"/>
          </a:xfrm>
          <a:prstGeom prst="rect">
            <a:avLst/>
          </a:prstGeom>
        </p:spPr>
      </p:pic>
      <p:pic>
        <p:nvPicPr>
          <p:cNvPr id="2" name="Picture 1"/>
          <p:cNvPicPr>
            <a:picLocks noChangeAspect="1"/>
          </p:cNvPicPr>
          <p:nvPr/>
        </p:nvPicPr>
        <p:blipFill>
          <a:blip r:embed="rId5"/>
          <a:stretch>
            <a:fillRect/>
          </a:stretch>
        </p:blipFill>
        <p:spPr>
          <a:xfrm>
            <a:off x="5511826" y="985523"/>
            <a:ext cx="1114425" cy="6858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2111" y="909081"/>
            <a:ext cx="753766" cy="759381"/>
          </a:xfrm>
          <a:prstGeom prst="rect">
            <a:avLst/>
          </a:prstGeom>
        </p:spPr>
      </p:pic>
    </p:spTree>
    <p:extLst>
      <p:ext uri="{BB962C8B-B14F-4D97-AF65-F5344CB8AC3E}">
        <p14:creationId xmlns:p14="http://schemas.microsoft.com/office/powerpoint/2010/main" val="37912295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p:cNvSpPr/>
          <p:nvPr/>
        </p:nvSpPr>
        <p:spPr bwMode="auto">
          <a:xfrm>
            <a:off x="7423991" y="1773936"/>
            <a:ext cx="2841441" cy="15161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Logic</a:t>
            </a:r>
          </a:p>
        </p:txBody>
      </p:sp>
      <p:grpSp>
        <p:nvGrpSpPr>
          <p:cNvPr id="8" name="Group 7"/>
          <p:cNvGrpSpPr/>
          <p:nvPr/>
        </p:nvGrpSpPr>
        <p:grpSpPr>
          <a:xfrm>
            <a:off x="6065837" y="2532016"/>
            <a:ext cx="1794308" cy="3632246"/>
            <a:chOff x="582712" y="2422947"/>
            <a:chExt cx="1759285" cy="3507286"/>
          </a:xfrm>
        </p:grpSpPr>
        <p:cxnSp>
          <p:nvCxnSpPr>
            <p:cNvPr id="7" name="Elbow Connector 6"/>
            <p:cNvCxnSpPr>
              <a:stCxn id="5" idx="1"/>
              <a:endCxn id="9" idx="0"/>
            </p:cNvCxnSpPr>
            <p:nvPr/>
          </p:nvCxnSpPr>
          <p:spPr>
            <a:xfrm rot="10800000" flipV="1">
              <a:off x="1462354" y="2422947"/>
              <a:ext cx="452002" cy="2550106"/>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82712" y="4973054"/>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Web Service</a:t>
              </a:r>
            </a:p>
          </p:txBody>
        </p:sp>
      </p:grpSp>
      <p:sp>
        <p:nvSpPr>
          <p:cNvPr id="10" name="Rectangle 9"/>
          <p:cNvSpPr/>
          <p:nvPr/>
        </p:nvSpPr>
        <p:spPr bwMode="auto">
          <a:xfrm>
            <a:off x="6431397" y="1103117"/>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231F20"/>
                </a:solidFill>
                <a:effectLst/>
                <a:uLnTx/>
                <a:uFillTx/>
                <a:latin typeface="Segoe UI"/>
                <a:ea typeface="Segoe UI" pitchFamily="34" charset="0"/>
                <a:cs typeface="Segoe UI" pitchFamily="34" charset="0"/>
              </a:rPr>
              <a:t>Your Bot</a:t>
            </a:r>
          </a:p>
        </p:txBody>
      </p:sp>
      <p:sp>
        <p:nvSpPr>
          <p:cNvPr id="13" name="Rectangle 12"/>
          <p:cNvSpPr/>
          <p:nvPr/>
        </p:nvSpPr>
        <p:spPr bwMode="auto">
          <a:xfrm>
            <a:off x="7426717" y="343601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Bot Builder SDK</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(Node.js / 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9398274" y="4208015"/>
            <a:ext cx="1794308" cy="1956247"/>
            <a:chOff x="502652" y="3854424"/>
            <a:chExt cx="1759285" cy="1918063"/>
          </a:xfrm>
          <a:solidFill>
            <a:schemeClr val="accent1"/>
          </a:solidFill>
        </p:grpSpPr>
        <p:cxnSp>
          <p:nvCxnSpPr>
            <p:cNvPr id="16" name="Elbow Connector 15"/>
            <p:cNvCxnSpPr>
              <a:endCxn id="17" idx="0"/>
            </p:cNvCxnSpPr>
            <p:nvPr/>
          </p:nvCxnSpPr>
          <p:spPr>
            <a:xfrm rot="16200000" flipH="1">
              <a:off x="603395" y="4036408"/>
              <a:ext cx="960884" cy="596915"/>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LUIS</a:t>
              </a:r>
            </a:p>
          </p:txBody>
        </p:sp>
      </p:grpSp>
      <p:sp>
        <p:nvSpPr>
          <p:cNvPr id="6" name="Text Placeholder 5"/>
          <p:cNvSpPr>
            <a:spLocks noGrp="1"/>
          </p:cNvSpPr>
          <p:nvPr>
            <p:ph type="body" sz="quarter" idx="10"/>
          </p:nvPr>
        </p:nvSpPr>
        <p:spPr>
          <a:xfrm>
            <a:off x="274638" y="1212850"/>
            <a:ext cx="5410199" cy="5109091"/>
          </a:xfrm>
        </p:spPr>
        <p:txBody>
          <a:bodyPr/>
          <a:lstStyle/>
          <a:p>
            <a:r>
              <a:rPr lang="en-US" dirty="0"/>
              <a:t>C# </a:t>
            </a:r>
            <a:r>
              <a:rPr lang="en-US"/>
              <a:t>or Node.js</a:t>
            </a:r>
            <a:r>
              <a:rPr lang="en-US" dirty="0"/>
              <a:t> </a:t>
            </a:r>
            <a:r>
              <a:rPr lang="en-US"/>
              <a:t>SDK</a:t>
            </a:r>
            <a:endParaRPr lang="en-US" dirty="0"/>
          </a:p>
          <a:p>
            <a:r>
              <a:rPr lang="en-US"/>
              <a:t>Builder </a:t>
            </a:r>
            <a:r>
              <a:rPr lang="en-US" dirty="0"/>
              <a:t>&amp; Connector included</a:t>
            </a:r>
          </a:p>
          <a:p>
            <a:r>
              <a:rPr lang="en-US" dirty="0"/>
              <a:t>Dialogs to model a conversation</a:t>
            </a:r>
          </a:p>
          <a:p>
            <a:r>
              <a:rPr lang="en-US" dirty="0"/>
              <a:t>Many types of dialog</a:t>
            </a:r>
          </a:p>
          <a:p>
            <a:r>
              <a:rPr lang="en-US" dirty="0"/>
              <a:t>Natural Language Understanding (LUIS)</a:t>
            </a:r>
          </a:p>
        </p:txBody>
      </p:sp>
      <p:sp>
        <p:nvSpPr>
          <p:cNvPr id="4" name="Title 3"/>
          <p:cNvSpPr>
            <a:spLocks noGrp="1"/>
          </p:cNvSpPr>
          <p:nvPr>
            <p:ph type="title"/>
          </p:nvPr>
        </p:nvSpPr>
        <p:spPr/>
        <p:txBody>
          <a:bodyPr/>
          <a:lstStyle/>
          <a:p>
            <a:r>
              <a:rPr lang="en-US"/>
              <a:t>Your Bot..</a:t>
            </a:r>
            <a:endParaRPr lang="en-US" dirty="0"/>
          </a:p>
        </p:txBody>
      </p:sp>
      <p:grpSp>
        <p:nvGrpSpPr>
          <p:cNvPr id="27" name="Group 26"/>
          <p:cNvGrpSpPr/>
          <p:nvPr/>
        </p:nvGrpSpPr>
        <p:grpSpPr>
          <a:xfrm>
            <a:off x="6219421" y="307807"/>
            <a:ext cx="1048784" cy="1056597"/>
            <a:chOff x="5352342" y="2631367"/>
            <a:chExt cx="1731792" cy="1731792"/>
          </a:xfrm>
        </p:grpSpPr>
        <p:sp>
          <p:nvSpPr>
            <p:cNvPr id="28" name="Oval 27"/>
            <p:cNvSpPr/>
            <p:nvPr/>
          </p:nvSpPr>
          <p:spPr bwMode="auto">
            <a:xfrm>
              <a:off x="5352342" y="2631367"/>
              <a:ext cx="1731792" cy="1731792"/>
            </a:xfrm>
            <a:prstGeom prst="ellipse">
              <a:avLst/>
            </a:prstGeom>
            <a:solidFill>
              <a:srgbClr val="0078D7"/>
            </a:solidFill>
            <a:ln w="44450" cap="flat" cmpd="sng" algn="ctr">
              <a:solidFill>
                <a:srgbClr val="FFFFFF">
                  <a:lumMod val="20000"/>
                  <a:lumOff val="80000"/>
                </a:srgb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885">
                      <a:srgbClr val="0078D7"/>
                    </a:gs>
                    <a:gs pos="23000">
                      <a:srgbClr val="0078D7"/>
                    </a:gs>
                  </a:gsLst>
                  <a:lin ang="5400000" scaled="1"/>
                </a:gradFill>
                <a:effectLst/>
                <a:uLnTx/>
                <a:uFillTx/>
                <a:latin typeface="Segoe UI Semilight"/>
                <a:ea typeface="Segoe UI" pitchFamily="34" charset="0"/>
                <a:cs typeface="Segoe UI" pitchFamily="34" charset="0"/>
              </a:endParaRPr>
            </a:p>
          </p:txBody>
        </p:sp>
        <p:sp>
          <p:nvSpPr>
            <p:cNvPr id="29"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0" name="Oval 29"/>
            <p:cNvSpPr>
              <a:spLocks noChangeArrowheads="1"/>
            </p:cNvSpPr>
            <p:nvPr/>
          </p:nvSpPr>
          <p:spPr bwMode="auto">
            <a:xfrm>
              <a:off x="6062184" y="3159353"/>
              <a:ext cx="91086" cy="9108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1" name="Oval 30"/>
            <p:cNvSpPr>
              <a:spLocks noChangeArrowheads="1"/>
            </p:cNvSpPr>
            <p:nvPr/>
          </p:nvSpPr>
          <p:spPr bwMode="auto">
            <a:xfrm>
              <a:off x="6276164" y="3159353"/>
              <a:ext cx="88194" cy="9108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2"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3" name="Rectangle 32"/>
            <p:cNvSpPr>
              <a:spLocks noChangeArrowheads="1"/>
            </p:cNvSpPr>
            <p:nvPr/>
          </p:nvSpPr>
          <p:spPr bwMode="auto">
            <a:xfrm>
              <a:off x="5965315" y="3454298"/>
              <a:ext cx="498805" cy="20964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4"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sp>
          <p:nvSpPr>
            <p:cNvPr id="35"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rgbClr val="0078D7"/>
                    </a:gs>
                    <a:gs pos="23000">
                      <a:srgbClr val="0078D7"/>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26048519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5482" y="1212850"/>
            <a:ext cx="5879354" cy="5399142"/>
          </a:xfrm>
        </p:spPr>
        <p:txBody>
          <a:bodyPr/>
          <a:lstStyle/>
          <a:p>
            <a:pPr marL="0" indent="0">
              <a:buNone/>
            </a:pPr>
            <a:r>
              <a:rPr lang="en-US" sz="3264" dirty="0">
                <a:solidFill>
                  <a:srgbClr val="747474"/>
                </a:solidFill>
                <a:cs typeface="Segoe UI Light" panose="020B0502040204020203" pitchFamily="34" charset="0"/>
              </a:rPr>
              <a:t>Node.js, .NET and REST</a:t>
            </a:r>
          </a:p>
          <a:p>
            <a:r>
              <a:rPr lang="en-US" sz="2448" dirty="0">
                <a:solidFill>
                  <a:srgbClr val="747474"/>
                </a:solidFill>
                <a:cs typeface="Segoe UI Light" panose="020B0502040204020203" pitchFamily="34" charset="0"/>
              </a:rPr>
              <a:t>Dialogs to model conversation</a:t>
            </a:r>
          </a:p>
          <a:p>
            <a:pPr lvl="1"/>
            <a:r>
              <a:rPr lang="en-US" sz="1632" dirty="0">
                <a:solidFill>
                  <a:srgbClr val="747474"/>
                </a:solidFill>
                <a:latin typeface="+mj-lt"/>
                <a:cs typeface="Segoe UI Light" panose="020B0502040204020203" pitchFamily="34" charset="0"/>
              </a:rPr>
              <a:t>Dialogs are reusable</a:t>
            </a:r>
          </a:p>
          <a:p>
            <a:pPr lvl="1"/>
            <a:r>
              <a:rPr lang="en-US" sz="1632" dirty="0">
                <a:solidFill>
                  <a:srgbClr val="747474"/>
                </a:solidFill>
                <a:latin typeface="+mj-lt"/>
                <a:cs typeface="Segoe UI Light" panose="020B0502040204020203" pitchFamily="34" charset="0"/>
              </a:rPr>
              <a:t>Types of Dialogs include:</a:t>
            </a:r>
          </a:p>
          <a:p>
            <a:pPr lvl="2"/>
            <a:r>
              <a:rPr lang="en-US" sz="1428" dirty="0">
                <a:solidFill>
                  <a:srgbClr val="747474"/>
                </a:solidFill>
                <a:latin typeface="+mj-lt"/>
                <a:cs typeface="Segoe UI" panose="020B0502040204020203" pitchFamily="34" charset="0"/>
              </a:rPr>
              <a:t>Built-in</a:t>
            </a:r>
            <a:r>
              <a:rPr lang="en-US" sz="1428" dirty="0">
                <a:solidFill>
                  <a:srgbClr val="747474"/>
                </a:solidFill>
                <a:latin typeface="+mj-lt"/>
                <a:cs typeface="Segoe UI Light" panose="020B0502040204020203" pitchFamily="34" charset="0"/>
              </a:rPr>
              <a:t> prompts</a:t>
            </a:r>
          </a:p>
          <a:p>
            <a:pPr lvl="2"/>
            <a:r>
              <a:rPr lang="en-US" sz="1428" dirty="0">
                <a:solidFill>
                  <a:srgbClr val="747474"/>
                </a:solidFill>
                <a:latin typeface="+mj-lt"/>
                <a:cs typeface="Segoe UI Light" panose="020B0502040204020203" pitchFamily="34" charset="0"/>
              </a:rPr>
              <a:t>Yes/No, String, Number, Choices</a:t>
            </a:r>
          </a:p>
          <a:p>
            <a:pPr lvl="2"/>
            <a:r>
              <a:rPr lang="en-US" sz="1428" dirty="0" err="1">
                <a:solidFill>
                  <a:srgbClr val="747474"/>
                </a:solidFill>
                <a:latin typeface="+mj-lt"/>
                <a:cs typeface="Segoe UI Light" panose="020B0502040204020203" pitchFamily="34" charset="0"/>
              </a:rPr>
              <a:t>FormFlow</a:t>
            </a:r>
            <a:r>
              <a:rPr lang="en-US" sz="1428" dirty="0">
                <a:solidFill>
                  <a:srgbClr val="747474"/>
                </a:solidFill>
                <a:latin typeface="+mj-lt"/>
                <a:cs typeface="Segoe UI Light" panose="020B0502040204020203" pitchFamily="34" charset="0"/>
              </a:rPr>
              <a:t> and form slot filling (branching, disambiguation, multi-turn) </a:t>
            </a:r>
          </a:p>
          <a:p>
            <a:pPr lvl="1"/>
            <a:r>
              <a:rPr lang="en-US" sz="1428" dirty="0">
                <a:solidFill>
                  <a:srgbClr val="747474"/>
                </a:solidFill>
                <a:latin typeface="+mj-lt"/>
                <a:cs typeface="Segoe UI Light" panose="020B0502040204020203" pitchFamily="34" charset="0"/>
              </a:rPr>
              <a:t>Conversations</a:t>
            </a:r>
            <a:r>
              <a:rPr lang="en-US" sz="1632" dirty="0">
                <a:solidFill>
                  <a:srgbClr val="747474"/>
                </a:solidFill>
                <a:latin typeface="+mj-lt"/>
                <a:cs typeface="Segoe UI Light" panose="020B0502040204020203" pitchFamily="34" charset="0"/>
              </a:rPr>
              <a:t> are scalable to multiple machines</a:t>
            </a:r>
          </a:p>
          <a:p>
            <a:r>
              <a:rPr lang="en-US" sz="2856" dirty="0">
                <a:solidFill>
                  <a:srgbClr val="747474"/>
                </a:solidFill>
                <a:cs typeface="Segoe UI Light" panose="020B0502040204020203" pitchFamily="34" charset="0"/>
              </a:rPr>
              <a:t>Rich interactions</a:t>
            </a:r>
          </a:p>
          <a:p>
            <a:pPr lvl="1"/>
            <a:r>
              <a:rPr lang="en-US" sz="1632" dirty="0">
                <a:solidFill>
                  <a:srgbClr val="747474"/>
                </a:solidFill>
                <a:latin typeface="+mj-lt"/>
                <a:cs typeface="Segoe UI Light" panose="020B0502040204020203" pitchFamily="34" charset="0"/>
              </a:rPr>
              <a:t>Support for rich attachments (image, card, video, doc, etc.); support for calling (Skype)</a:t>
            </a:r>
          </a:p>
          <a:p>
            <a:pPr lvl="1"/>
            <a:r>
              <a:rPr lang="en-US" sz="1632" dirty="0">
                <a:solidFill>
                  <a:srgbClr val="747474"/>
                </a:solidFill>
                <a:latin typeface="+mj-lt"/>
                <a:cs typeface="Segoe UI Light" panose="020B0502040204020203" pitchFamily="34" charset="0"/>
              </a:rPr>
              <a:t>Service extensions for language understanding</a:t>
            </a:r>
            <a:br>
              <a:rPr lang="en-US" sz="1632" dirty="0">
                <a:solidFill>
                  <a:srgbClr val="747474"/>
                </a:solidFill>
                <a:latin typeface="+mj-lt"/>
                <a:cs typeface="Segoe UI Light" panose="020B0502040204020203" pitchFamily="34" charset="0"/>
              </a:rPr>
            </a:br>
            <a:r>
              <a:rPr lang="en-US" sz="1632" dirty="0">
                <a:solidFill>
                  <a:srgbClr val="747474"/>
                </a:solidFill>
                <a:latin typeface="+mj-lt"/>
                <a:cs typeface="Segoe UI Light" panose="020B0502040204020203" pitchFamily="34" charset="0"/>
              </a:rPr>
              <a:t>(LUIS) and translation</a:t>
            </a:r>
          </a:p>
          <a:p>
            <a:r>
              <a:rPr lang="en-US" sz="2856" dirty="0">
                <a:solidFill>
                  <a:srgbClr val="747474"/>
                </a:solidFill>
                <a:cs typeface="Segoe UI Light" panose="020B0502040204020203" pitchFamily="34" charset="0"/>
              </a:rPr>
              <a:t>Online/Offline Chat Emulator</a:t>
            </a:r>
          </a:p>
          <a:p>
            <a:r>
              <a:rPr lang="en-US" sz="2856" dirty="0">
                <a:solidFill>
                  <a:srgbClr val="747474"/>
                </a:solidFill>
                <a:cs typeface="Segoe UI Light" panose="020B0502040204020203" pitchFamily="34" charset="0"/>
              </a:rPr>
              <a:t>Samples</a:t>
            </a:r>
          </a:p>
        </p:txBody>
      </p:sp>
      <p:sp>
        <p:nvSpPr>
          <p:cNvPr id="2" name="Title 1"/>
          <p:cNvSpPr>
            <a:spLocks noGrp="1"/>
          </p:cNvSpPr>
          <p:nvPr>
            <p:ph type="title"/>
          </p:nvPr>
        </p:nvSpPr>
        <p:spPr/>
        <p:txBody>
          <a:bodyPr/>
          <a:lstStyle/>
          <a:p>
            <a:r>
              <a:rPr lang="en-US" dirty="0">
                <a:solidFill>
                  <a:srgbClr val="747474"/>
                </a:solidFill>
              </a:rPr>
              <a:t>Bot Builder SDK</a:t>
            </a:r>
          </a:p>
        </p:txBody>
      </p:sp>
      <p:sp>
        <p:nvSpPr>
          <p:cNvPr id="8" name="Content Placeholder 2"/>
          <p:cNvSpPr txBox="1">
            <a:spLocks/>
          </p:cNvSpPr>
          <p:nvPr/>
        </p:nvSpPr>
        <p:spPr>
          <a:xfrm>
            <a:off x="275480" y="1399374"/>
            <a:ext cx="6003595" cy="523815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99"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Segoe UI" panose="020B0502040204020203" pitchFamily="34" charset="0"/>
            </a:endParaRP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j-lt"/>
              <a:ea typeface="+mn-ea"/>
              <a:cs typeface="Segoe UI" panose="020B0502040204020203" pitchFamily="34" charset="0"/>
            </a:endParaRPr>
          </a:p>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999"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Segoe UI" panose="020B0502040204020203" pitchFamily="34" charset="0"/>
            </a:endParaRPr>
          </a:p>
        </p:txBody>
      </p:sp>
      <p:pic>
        <p:nvPicPr>
          <p:cNvPr id="5" name="Picture 4"/>
          <p:cNvPicPr>
            <a:picLocks noChangeAspect="1"/>
          </p:cNvPicPr>
          <p:nvPr/>
        </p:nvPicPr>
        <p:blipFill>
          <a:blip r:embed="rId3"/>
          <a:stretch>
            <a:fillRect/>
          </a:stretch>
        </p:blipFill>
        <p:spPr>
          <a:xfrm>
            <a:off x="5953093" y="754062"/>
            <a:ext cx="6446900" cy="4791795"/>
          </a:xfrm>
          <a:prstGeom prst="rect">
            <a:avLst/>
          </a:prstGeom>
          <a:ln>
            <a:solidFill>
              <a:schemeClr val="bg1">
                <a:lumMod val="85000"/>
              </a:schemeClr>
            </a:solidFill>
          </a:ln>
        </p:spPr>
      </p:pic>
    </p:spTree>
    <p:extLst>
      <p:ext uri="{BB962C8B-B14F-4D97-AF65-F5344CB8AC3E}">
        <p14:creationId xmlns:p14="http://schemas.microsoft.com/office/powerpoint/2010/main" val="24336538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5480" y="1212850"/>
            <a:ext cx="4370012" cy="3399713"/>
          </a:xfrm>
        </p:spPr>
        <p:txBody>
          <a:bodyPr/>
          <a:lstStyle/>
          <a:p>
            <a:r>
              <a:rPr lang="en-US" sz="3264" dirty="0">
                <a:solidFill>
                  <a:srgbClr val="747474"/>
                </a:solidFill>
                <a:cs typeface="Segoe UI Light" panose="020B0502040204020203" pitchFamily="34" charset="0"/>
              </a:rPr>
              <a:t>Register your bot</a:t>
            </a:r>
          </a:p>
          <a:p>
            <a:r>
              <a:rPr lang="en-US" sz="3264" dirty="0">
                <a:solidFill>
                  <a:srgbClr val="747474"/>
                </a:solidFill>
                <a:cs typeface="Segoe UI Light" panose="020B0502040204020203" pitchFamily="34" charset="0"/>
              </a:rPr>
              <a:t>Connect to channels</a:t>
            </a:r>
          </a:p>
          <a:p>
            <a:r>
              <a:rPr lang="en-US" sz="3264" dirty="0">
                <a:solidFill>
                  <a:srgbClr val="747474"/>
                </a:solidFill>
                <a:cs typeface="Segoe UI Light" panose="020B0502040204020203" pitchFamily="34" charset="0"/>
              </a:rPr>
              <a:t>Test</a:t>
            </a:r>
          </a:p>
          <a:p>
            <a:r>
              <a:rPr lang="en-US" sz="3264" dirty="0">
                <a:solidFill>
                  <a:srgbClr val="747474"/>
                </a:solidFill>
                <a:cs typeface="Segoe UI Light" panose="020B0502040204020203" pitchFamily="34" charset="0"/>
              </a:rPr>
              <a:t>Publish</a:t>
            </a:r>
          </a:p>
          <a:p>
            <a:r>
              <a:rPr lang="en-US" sz="3264" dirty="0">
                <a:solidFill>
                  <a:srgbClr val="747474"/>
                </a:solidFill>
                <a:cs typeface="Segoe UI Light" panose="020B0502040204020203" pitchFamily="34" charset="0"/>
              </a:rPr>
              <a:t>Manage</a:t>
            </a:r>
          </a:p>
          <a:p>
            <a:r>
              <a:rPr lang="en-US" sz="3264" dirty="0">
                <a:solidFill>
                  <a:srgbClr val="747474"/>
                </a:solidFill>
                <a:cs typeface="Segoe UI Light" panose="020B0502040204020203" pitchFamily="34" charset="0"/>
              </a:rPr>
              <a:t>Measure</a:t>
            </a:r>
          </a:p>
        </p:txBody>
      </p:sp>
      <p:sp>
        <p:nvSpPr>
          <p:cNvPr id="2" name="Title 1"/>
          <p:cNvSpPr>
            <a:spLocks noGrp="1"/>
          </p:cNvSpPr>
          <p:nvPr>
            <p:ph type="title"/>
          </p:nvPr>
        </p:nvSpPr>
        <p:spPr/>
        <p:txBody>
          <a:bodyPr/>
          <a:lstStyle/>
          <a:p>
            <a:r>
              <a:rPr lang="en-US" dirty="0">
                <a:solidFill>
                  <a:srgbClr val="747474"/>
                </a:solidFill>
              </a:rPr>
              <a:t>Developer Portal</a:t>
            </a:r>
          </a:p>
        </p:txBody>
      </p:sp>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rgbClr val="505050"/>
                  </a:gs>
                  <a:gs pos="100000">
                    <a:srgbClr val="505050"/>
                  </a:gs>
                </a:gsLst>
                <a:lin ang="5400000" scaled="0"/>
              </a:gradFill>
              <a:effectLst/>
              <a:uLnTx/>
              <a:uFillTx/>
              <a:ea typeface="+mn-ea"/>
              <a:cs typeface="Segoe UI Light" panose="020B0502040204020203" pitchFamily="34" charset="0"/>
            </a:endParaRPr>
          </a:p>
        </p:txBody>
      </p:sp>
      <p:grpSp>
        <p:nvGrpSpPr>
          <p:cNvPr id="10" name="Group 9"/>
          <p:cNvGrpSpPr/>
          <p:nvPr/>
        </p:nvGrpSpPr>
        <p:grpSpPr>
          <a:xfrm>
            <a:off x="5050438" y="295273"/>
            <a:ext cx="7031338" cy="6405544"/>
            <a:chOff x="4950995" y="289510"/>
            <a:chExt cx="6894094" cy="628051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8" name="Rectangle 7"/>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031276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0_BUILD CHARCOAL BACKGROUND">
  <a:themeElements>
    <a:clrScheme name="Custom 40">
      <a:dk1>
        <a:srgbClr val="333333"/>
      </a:dk1>
      <a:lt1>
        <a:srgbClr val="FFFFFF"/>
      </a:lt1>
      <a:dk2>
        <a:srgbClr val="0078D7"/>
      </a:dk2>
      <a:lt2>
        <a:srgbClr val="ECECEC"/>
      </a:lt2>
      <a:accent1>
        <a:srgbClr val="028FD6"/>
      </a:accent1>
      <a:accent2>
        <a:srgbClr val="6E6D71"/>
      </a:accent2>
      <a:accent3>
        <a:srgbClr val="00BCF2"/>
      </a:accent3>
      <a:accent4>
        <a:srgbClr val="6BB700"/>
      </a:accent4>
      <a:accent5>
        <a:srgbClr val="ABC4C1"/>
      </a:accent5>
      <a:accent6>
        <a:srgbClr val="6C358B"/>
      </a:accent6>
      <a:hlink>
        <a:srgbClr val="028FD6"/>
      </a:hlink>
      <a:folHlink>
        <a:srgbClr val="028FD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5.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2017-02-06T08:00:00+00:00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Sowmyan Chullikkattil; Ahmed Farag</External_x0020_Speaker>
    <m6878b9dd7994da4ba144f95347d99c6 xmlns="01c77077-aee4-4b5f-bd4e-9cd40a6fff29">
      <Terms xmlns="http://schemas.microsoft.com/office/infopath/2007/PartnerControls"/>
    </m6878b9dd7994da4ba144f95347d99c6>
    <Presentation_x0020_Date xmlns="01c77077-aee4-4b5f-bd4e-9cd40a6fff29">2017-02-07T08:00:00+00:00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_ip_UnifiedCompliancePolicyProperties xmlns="http://schemas.microsoft.com/sharepoint/v3" xsi:nil="true"/>
    <Session_x0020_Code xmlns="01c77077-aee4-4b5f-bd4e-9cd40a6fff29">DEV318</Session_x0020_Code>
    <Event_x0020_End_x0020_Date xmlns="01c77077-aee4-4b5f-bd4e-9cd40a6fff29">2017-02-10T08:00:00+00:00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NumberofDownloads xmlns="230e9df3-be65-4c73-a93b-d1236ebd677e" xsi:nil="true"/>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24</TermName>
          <TermId xmlns="http://schemas.microsoft.com/office/infopath/2007/PartnerControls">4c80bc45-26ab-4870-a4b3-756f69f261ec</TermId>
        </TermInfo>
      </Terms>
    </TaxKeywordTaxHTField>
    <TaxCatchAll xmlns="230e9df3-be65-4c73-a93b-d1236ebd677e">
      <Value>53</Value>
      <Value>52</Value>
      <Value>51</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65da190254fd10264a5b6b573222c124">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9be0f49a31bb5443db92d843302e7310"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2006/metadata/properties"/>
    <ds:schemaRef ds:uri="http://schemas.microsoft.com/sharepoint/v3"/>
    <ds:schemaRef ds:uri="230e9df3-be65-4c73-a93b-d1236ebd677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8ff673fc-3231-4e3a-893b-6d7f7cd32766"/>
    <ds:schemaRef ds:uri="01c77077-aee4-4b5f-bd4e-9cd40a6fff29"/>
    <ds:schemaRef ds:uri="http://www.w3.org/XML/1998/namespace"/>
  </ds:schemaRefs>
</ds:datastoreItem>
</file>

<file path=customXml/itemProps2.xml><?xml version="1.0" encoding="utf-8"?>
<ds:datastoreItem xmlns:ds="http://schemas.openxmlformats.org/officeDocument/2006/customXml" ds:itemID="{A9391BA7-4393-405C-AEAA-E0F77E6CE1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185</TotalTime>
  <Words>1826</Words>
  <Application>Microsoft Macintosh PowerPoint</Application>
  <PresentationFormat>自訂</PresentationFormat>
  <Paragraphs>318</Paragraphs>
  <Slides>27</Slides>
  <Notes>20</Notes>
  <HiddenSlides>0</HiddenSlides>
  <MMClips>0</MMClips>
  <ScaleCrop>false</ScaleCrop>
  <HeadingPairs>
    <vt:vector size="8" baseType="variant">
      <vt:variant>
        <vt:lpstr>使用字型</vt:lpstr>
      </vt:variant>
      <vt:variant>
        <vt:i4>10</vt:i4>
      </vt:variant>
      <vt:variant>
        <vt:lpstr>佈景主題</vt:lpstr>
      </vt:variant>
      <vt:variant>
        <vt:i4>5</vt:i4>
      </vt:variant>
      <vt:variant>
        <vt:lpstr>內嵌 OLE 伺服程式</vt:lpstr>
      </vt:variant>
      <vt:variant>
        <vt:i4>1</vt:i4>
      </vt:variant>
      <vt:variant>
        <vt:lpstr>投影片標題</vt:lpstr>
      </vt:variant>
      <vt:variant>
        <vt:i4>27</vt:i4>
      </vt:variant>
    </vt:vector>
  </HeadingPairs>
  <TitlesOfParts>
    <vt:vector size="43" baseType="lpstr">
      <vt:lpstr>Calibri</vt:lpstr>
      <vt:lpstr>Consolas</vt:lpstr>
      <vt:lpstr>Courier New</vt:lpstr>
      <vt:lpstr>MS PGothic</vt:lpstr>
      <vt:lpstr>Segoe UI</vt:lpstr>
      <vt:lpstr>Segoe UI Light</vt:lpstr>
      <vt:lpstr>Segoe UI Semibold</vt:lpstr>
      <vt:lpstr>Segoe UI Semilight</vt:lpstr>
      <vt:lpstr>Wingdings</vt:lpstr>
      <vt:lpstr>Arial</vt:lpstr>
      <vt:lpstr>5-50091_TR24_BO_CT_Template</vt:lpstr>
      <vt:lpstr>10_BUILD CHARCOAL BACKGROUND</vt:lpstr>
      <vt:lpstr>WHITE TEMPLATE</vt:lpstr>
      <vt:lpstr>5-50033_TR23_BO_CT_Template</vt:lpstr>
      <vt:lpstr>1_5-50091_TR24_BO_CT_Template</vt:lpstr>
      <vt:lpstr>Visio</vt:lpstr>
      <vt:lpstr>Build the Intelligent Bots  using Microsoft Bot Framework and Cognitive Services</vt:lpstr>
      <vt:lpstr>Agenda</vt:lpstr>
      <vt:lpstr>Microsoft Bot Framework</vt:lpstr>
      <vt:lpstr>PowerPoint 簡報</vt:lpstr>
      <vt:lpstr>PowerPoint 簡報</vt:lpstr>
      <vt:lpstr>PowerPoint 簡報</vt:lpstr>
      <vt:lpstr>Your Bot..</vt:lpstr>
      <vt:lpstr>Bot Builder SDK</vt:lpstr>
      <vt:lpstr>Developer Portal</vt:lpstr>
      <vt:lpstr>Bot Directory</vt:lpstr>
      <vt:lpstr>Develop Bot…</vt:lpstr>
      <vt:lpstr>Demo </vt:lpstr>
      <vt:lpstr>Azure Bot Service Preview</vt:lpstr>
      <vt:lpstr>Demo </vt:lpstr>
      <vt:lpstr>PowerPoint 簡報</vt:lpstr>
      <vt:lpstr>Language Understanding (LUIS)</vt:lpstr>
      <vt:lpstr>Who is Luis !!?</vt:lpstr>
      <vt:lpstr>Create your own Luis … App!</vt:lpstr>
      <vt:lpstr>Optimize, train &amp; publish your App</vt:lpstr>
      <vt:lpstr>Demo</vt:lpstr>
      <vt:lpstr>Direct Line Channel</vt:lpstr>
      <vt:lpstr>Direct Line Channel</vt:lpstr>
      <vt:lpstr>Direct Line API</vt:lpstr>
      <vt:lpstr>How it works ?</vt:lpstr>
      <vt:lpstr>Demo</vt:lpstr>
      <vt:lpstr>Hands-on!</vt:lpstr>
      <vt:lpstr>PowerPoint 簡報</vt:lpstr>
    </vt:vector>
  </TitlesOfParts>
  <Manager/>
  <Company>Microsoft Corporation</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intelligent apps using bots, cognitive APIs, Xamarin in action!</dc:title>
  <dc:subject>&lt;Speech title here&gt;</dc:subject>
  <dc:creator>MS Events 0154</dc:creator>
  <cp:keywords>TechReady 24</cp:keywords>
  <dc:description>Template: Mitchell Derrey, Silver Fox Productions_x000d_
Formatting: _x000d_
Audience Type:</dc:description>
  <cp:lastModifiedBy>Eric ShangKuan</cp:lastModifiedBy>
  <cp:revision>15</cp:revision>
  <dcterms:created xsi:type="dcterms:W3CDTF">2017-02-07T21:08:16Z</dcterms:created>
  <dcterms:modified xsi:type="dcterms:W3CDTF">2017-02-23T05:11:51Z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ies>
</file>